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52"/>
  </p:notesMasterIdLst>
  <p:handoutMasterIdLst>
    <p:handoutMasterId r:id="rId53"/>
  </p:handoutMasterIdLst>
  <p:sldIdLst>
    <p:sldId id="1120" r:id="rId4"/>
    <p:sldId id="1121" r:id="rId5"/>
    <p:sldId id="1124" r:id="rId6"/>
    <p:sldId id="1123" r:id="rId7"/>
    <p:sldId id="1258" r:id="rId8"/>
    <p:sldId id="1251" r:id="rId9"/>
    <p:sldId id="2147481498" r:id="rId10"/>
    <p:sldId id="1130" r:id="rId11"/>
    <p:sldId id="1116" r:id="rId12"/>
    <p:sldId id="2147481523" r:id="rId13"/>
    <p:sldId id="2147481502" r:id="rId14"/>
    <p:sldId id="1256" r:id="rId15"/>
    <p:sldId id="1260" r:id="rId16"/>
    <p:sldId id="2147481500" r:id="rId17"/>
    <p:sldId id="2147481517" r:id="rId18"/>
    <p:sldId id="1259" r:id="rId19"/>
    <p:sldId id="2147481504" r:id="rId20"/>
    <p:sldId id="2147481505" r:id="rId21"/>
    <p:sldId id="2147481506" r:id="rId22"/>
    <p:sldId id="2147481507" r:id="rId23"/>
    <p:sldId id="2147481508" r:id="rId24"/>
    <p:sldId id="2147481509" r:id="rId25"/>
    <p:sldId id="2147481510" r:id="rId26"/>
    <p:sldId id="2147481511" r:id="rId27"/>
    <p:sldId id="2147481512" r:id="rId28"/>
    <p:sldId id="2147481513" r:id="rId29"/>
    <p:sldId id="2147481514" r:id="rId30"/>
    <p:sldId id="2147481515" r:id="rId31"/>
    <p:sldId id="2147481516" r:id="rId32"/>
    <p:sldId id="1257" r:id="rId33"/>
    <p:sldId id="1262" r:id="rId34"/>
    <p:sldId id="2147481520" r:id="rId35"/>
    <p:sldId id="1221" r:id="rId36"/>
    <p:sldId id="2147481521" r:id="rId37"/>
    <p:sldId id="2147481518" r:id="rId38"/>
    <p:sldId id="2147481495" r:id="rId39"/>
    <p:sldId id="1146" r:id="rId40"/>
    <p:sldId id="1157" r:id="rId41"/>
    <p:sldId id="1151" r:id="rId42"/>
    <p:sldId id="2147481497" r:id="rId43"/>
    <p:sldId id="2147481519" r:id="rId44"/>
    <p:sldId id="2147481522" r:id="rId45"/>
    <p:sldId id="2147481524" r:id="rId46"/>
    <p:sldId id="2147481525" r:id="rId47"/>
    <p:sldId id="2147481526" r:id="rId48"/>
    <p:sldId id="2147481527" r:id="rId49"/>
    <p:sldId id="2147481528" r:id="rId50"/>
    <p:sldId id="1158" r:id="rId5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54" autoAdjust="0"/>
    <p:restoredTop sz="93306" autoAdjust="0"/>
  </p:normalViewPr>
  <p:slideViewPr>
    <p:cSldViewPr snapToGrid="0">
      <p:cViewPr varScale="1">
        <p:scale>
          <a:sx n="132" d="100"/>
          <a:sy n="132" d="100"/>
        </p:scale>
        <p:origin x="422" y="9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1882" y="-150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5&#24037;&#20316;\&#26631;&#20934;&#24037;&#20316;\3GPP\SA%23110\SA5%20Report\tdoc%20stats\SA5%20tdoc%20statistics-20251124-2024_d3.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5&#24037;&#20316;\&#26631;&#20934;&#24037;&#20316;\3GPP\SA%23110\SA5%20Report\tdoc%20stats\SA5%20tdoc%20statistics-20251124-2024_d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Zou%20Lan\2025&#24037;&#20316;\&#26631;&#20934;&#24037;&#20316;\3GPP\SA%23110\SA5%20Report\tdoc%20stats\SA5%20tdoc%20statistics-20251124-2024_d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Zou%20Lan\2025&#24037;&#20316;\&#26631;&#20934;&#24037;&#20316;\3GPP\SA%23110\SA5%20Report\tdoc%20stats\SA5%20tdoc%20statistics-20251124-2024_d3.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Zou%20Lan\2025&#24037;&#20316;\&#26631;&#20934;&#24037;&#20316;\3GPP\SA%23110\SA5%20Report\tdoc%20stats\SA5%20tdoc%20statistics-20251124-2024_d3.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Sheet1!$M$2</c:f>
              <c:strCache>
                <c:ptCount val="1"/>
                <c:pt idx="0">
                  <c:v>F2F delegates</c:v>
                </c:pt>
              </c:strCache>
            </c:strRef>
          </c:tx>
          <c:spPr>
            <a:ln w="28575" cap="rnd">
              <a:solidFill>
                <a:schemeClr val="accent2"/>
              </a:solidFill>
              <a:round/>
            </a:ln>
            <a:effectLst/>
          </c:spPr>
          <c:marker>
            <c:symbol val="none"/>
          </c:marker>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Sheet1!$M$10:$M$21</c:f>
              <c:numCache>
                <c:formatCode>General</c:formatCode>
                <c:ptCount val="12"/>
                <c:pt idx="0">
                  <c:v>76</c:v>
                </c:pt>
                <c:pt idx="1">
                  <c:v>170</c:v>
                </c:pt>
                <c:pt idx="2">
                  <c:v>140</c:v>
                </c:pt>
                <c:pt idx="3">
                  <c:v>188</c:v>
                </c:pt>
                <c:pt idx="4">
                  <c:v>129</c:v>
                </c:pt>
                <c:pt idx="5">
                  <c:v>172</c:v>
                </c:pt>
                <c:pt idx="6">
                  <c:v>70</c:v>
                </c:pt>
                <c:pt idx="7">
                  <c:v>152</c:v>
                </c:pt>
                <c:pt idx="8">
                  <c:v>169</c:v>
                </c:pt>
                <c:pt idx="9">
                  <c:v>200</c:v>
                </c:pt>
                <c:pt idx="10">
                  <c:v>141</c:v>
                </c:pt>
                <c:pt idx="11">
                  <c:v>177</c:v>
                </c:pt>
              </c:numCache>
            </c:numRef>
          </c:val>
          <c:smooth val="0"/>
          <c:extLst>
            <c:ext xmlns:c16="http://schemas.microsoft.com/office/drawing/2014/chart" uri="{C3380CC4-5D6E-409C-BE32-E72D297353CC}">
              <c16:uniqueId val="{00000000-BF1D-4C12-80EB-BCBD27A39EB7}"/>
            </c:ext>
          </c:extLst>
        </c:ser>
        <c:ser>
          <c:idx val="2"/>
          <c:order val="2"/>
          <c:tx>
            <c:strRef>
              <c:f>Sheet1!$N$2</c:f>
              <c:strCache>
                <c:ptCount val="1"/>
                <c:pt idx="0">
                  <c:v>Online delegates</c:v>
                </c:pt>
              </c:strCache>
            </c:strRef>
          </c:tx>
          <c:spPr>
            <a:ln w="28575" cap="rnd">
              <a:solidFill>
                <a:schemeClr val="accent3"/>
              </a:solidFill>
              <a:round/>
            </a:ln>
            <a:effectLst/>
          </c:spPr>
          <c:marker>
            <c:symbol val="none"/>
          </c:marker>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Sheet1!$N$10:$N$21</c:f>
              <c:numCache>
                <c:formatCode>General</c:formatCode>
                <c:ptCount val="12"/>
                <c:pt idx="0">
                  <c:v>28</c:v>
                </c:pt>
                <c:pt idx="1">
                  <c:v>21</c:v>
                </c:pt>
                <c:pt idx="2">
                  <c:v>20</c:v>
                </c:pt>
                <c:pt idx="3">
                  <c:v>29</c:v>
                </c:pt>
                <c:pt idx="4">
                  <c:v>53</c:v>
                </c:pt>
                <c:pt idx="5">
                  <c:v>28</c:v>
                </c:pt>
                <c:pt idx="6">
                  <c:v>31</c:v>
                </c:pt>
                <c:pt idx="7">
                  <c:v>44</c:v>
                </c:pt>
                <c:pt idx="8">
                  <c:v>29</c:v>
                </c:pt>
                <c:pt idx="9">
                  <c:v>43</c:v>
                </c:pt>
                <c:pt idx="10">
                  <c:v>29</c:v>
                </c:pt>
                <c:pt idx="11">
                  <c:v>37</c:v>
                </c:pt>
              </c:numCache>
            </c:numRef>
          </c:val>
          <c:smooth val="0"/>
          <c:extLst>
            <c:ext xmlns:c16="http://schemas.microsoft.com/office/drawing/2014/chart" uri="{C3380CC4-5D6E-409C-BE32-E72D297353CC}">
              <c16:uniqueId val="{00000001-BF1D-4C12-80EB-BCBD27A39EB7}"/>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Sheet1!$L$2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Sheet1!$A$10:$A$21</c15:sqref>
                        </c15:formulaRef>
                      </c:ext>
                    </c:extLst>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extLst>
                      <c:ext uri="{02D57815-91ED-43cb-92C2-25804820EDAC}">
                        <c15:formulaRef>
                          <c15:sqref>Sheet1!$L$3:$L$10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BF1D-4C12-80EB-BCBD27A39EB7}"/>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Sheet1!$O$2</c:f>
              <c:strCache>
                <c:ptCount val="1"/>
                <c:pt idx="0">
                  <c:v>incoming LS</c:v>
                </c:pt>
              </c:strCache>
            </c:strRef>
          </c:tx>
          <c:spPr>
            <a:ln w="28575" cap="rnd">
              <a:solidFill>
                <a:schemeClr val="accent2"/>
              </a:solidFill>
              <a:round/>
            </a:ln>
            <a:effectLst/>
          </c:spPr>
          <c:marker>
            <c:symbol val="none"/>
          </c:marker>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Sheet1!$O$10:$O$21</c:f>
              <c:numCache>
                <c:formatCode>General</c:formatCode>
                <c:ptCount val="12"/>
                <c:pt idx="0">
                  <c:v>45</c:v>
                </c:pt>
                <c:pt idx="1">
                  <c:v>32</c:v>
                </c:pt>
                <c:pt idx="2">
                  <c:v>14</c:v>
                </c:pt>
                <c:pt idx="3">
                  <c:v>27</c:v>
                </c:pt>
                <c:pt idx="4">
                  <c:v>19</c:v>
                </c:pt>
                <c:pt idx="5">
                  <c:v>17</c:v>
                </c:pt>
                <c:pt idx="6">
                  <c:v>22</c:v>
                </c:pt>
                <c:pt idx="7">
                  <c:v>13</c:v>
                </c:pt>
                <c:pt idx="8">
                  <c:v>12</c:v>
                </c:pt>
                <c:pt idx="9">
                  <c:v>23</c:v>
                </c:pt>
                <c:pt idx="10">
                  <c:v>23</c:v>
                </c:pt>
                <c:pt idx="11">
                  <c:v>16</c:v>
                </c:pt>
              </c:numCache>
            </c:numRef>
          </c:val>
          <c:smooth val="0"/>
          <c:extLst>
            <c:ext xmlns:c16="http://schemas.microsoft.com/office/drawing/2014/chart" uri="{C3380CC4-5D6E-409C-BE32-E72D297353CC}">
              <c16:uniqueId val="{00000000-A821-46AA-8F55-BB625E2D179E}"/>
            </c:ext>
          </c:extLst>
        </c:ser>
        <c:ser>
          <c:idx val="2"/>
          <c:order val="2"/>
          <c:tx>
            <c:strRef>
              <c:f>Sheet1!$P$2</c:f>
              <c:strCache>
                <c:ptCount val="1"/>
                <c:pt idx="0">
                  <c:v>Outgoing LS</c:v>
                </c:pt>
              </c:strCache>
            </c:strRef>
          </c:tx>
          <c:spPr>
            <a:ln w="28575" cap="rnd">
              <a:solidFill>
                <a:schemeClr val="accent3"/>
              </a:solidFill>
              <a:round/>
            </a:ln>
            <a:effectLst/>
          </c:spPr>
          <c:marker>
            <c:symbol val="none"/>
          </c:marker>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Sheet1!$P$10:$P$21</c:f>
              <c:numCache>
                <c:formatCode>General</c:formatCode>
                <c:ptCount val="12"/>
                <c:pt idx="0">
                  <c:v>21</c:v>
                </c:pt>
                <c:pt idx="1">
                  <c:v>21</c:v>
                </c:pt>
                <c:pt idx="2">
                  <c:v>7</c:v>
                </c:pt>
                <c:pt idx="3">
                  <c:v>14</c:v>
                </c:pt>
                <c:pt idx="4">
                  <c:v>7</c:v>
                </c:pt>
                <c:pt idx="5">
                  <c:v>11</c:v>
                </c:pt>
                <c:pt idx="6">
                  <c:v>15</c:v>
                </c:pt>
                <c:pt idx="7">
                  <c:v>7</c:v>
                </c:pt>
                <c:pt idx="8">
                  <c:v>5</c:v>
                </c:pt>
                <c:pt idx="9">
                  <c:v>12</c:v>
                </c:pt>
                <c:pt idx="10">
                  <c:v>4</c:v>
                </c:pt>
                <c:pt idx="11">
                  <c:v>8</c:v>
                </c:pt>
              </c:numCache>
            </c:numRef>
          </c:val>
          <c:smooth val="0"/>
          <c:extLst>
            <c:ext xmlns:c16="http://schemas.microsoft.com/office/drawing/2014/chart" uri="{C3380CC4-5D6E-409C-BE32-E72D297353CC}">
              <c16:uniqueId val="{00000001-A821-46AA-8F55-BB625E2D179E}"/>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Sheet1!$N$2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Sheet1!$A$10:$A$21</c15:sqref>
                        </c15:formulaRef>
                      </c:ext>
                    </c:extLst>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extLst>
                      <c:ext uri="{02D57815-91ED-43cb-92C2-25804820EDAC}">
                        <c15:formulaRef>
                          <c15:sqref>Sheet1!$N$3:$N$10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A821-46AA-8F55-BB625E2D179E}"/>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Sheet1!$B$2</c:f>
              <c:strCache>
                <c:ptCount val="1"/>
                <c:pt idx="0">
                  <c:v>Total number of tdocs</c:v>
                </c:pt>
              </c:strCache>
            </c:strRef>
          </c:tx>
          <c:spPr>
            <a:solidFill>
              <a:schemeClr val="accent1"/>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Sheet1!$B$10:$B$21</c:f>
              <c:numCache>
                <c:formatCode>General</c:formatCode>
                <c:ptCount val="12"/>
                <c:pt idx="0">
                  <c:v>1092</c:v>
                </c:pt>
                <c:pt idx="1">
                  <c:v>1122</c:v>
                </c:pt>
                <c:pt idx="2">
                  <c:v>1137</c:v>
                </c:pt>
                <c:pt idx="3">
                  <c:v>1515</c:v>
                </c:pt>
                <c:pt idx="4">
                  <c:v>1078</c:v>
                </c:pt>
                <c:pt idx="5">
                  <c:v>1062</c:v>
                </c:pt>
                <c:pt idx="6">
                  <c:v>1052</c:v>
                </c:pt>
                <c:pt idx="7">
                  <c:v>912</c:v>
                </c:pt>
                <c:pt idx="8">
                  <c:v>909</c:v>
                </c:pt>
                <c:pt idx="9">
                  <c:v>924</c:v>
                </c:pt>
                <c:pt idx="10">
                  <c:v>675</c:v>
                </c:pt>
                <c:pt idx="11">
                  <c:v>708</c:v>
                </c:pt>
              </c:numCache>
            </c:numRef>
          </c:val>
          <c:extLst>
            <c:ext xmlns:c16="http://schemas.microsoft.com/office/drawing/2014/chart" uri="{C3380CC4-5D6E-409C-BE32-E72D297353CC}">
              <c16:uniqueId val="{00000000-484E-4B03-89FB-890A1DE53724}"/>
            </c:ext>
          </c:extLst>
        </c:ser>
        <c:ser>
          <c:idx val="1"/>
          <c:order val="1"/>
          <c:tx>
            <c:strRef>
              <c:f>Sheet1!$C$2</c:f>
              <c:strCache>
                <c:ptCount val="1"/>
                <c:pt idx="0">
                  <c:v>Number of agreed tdocs</c:v>
                </c:pt>
              </c:strCache>
            </c:strRef>
          </c:tx>
          <c:spPr>
            <a:solidFill>
              <a:schemeClr val="accent2"/>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Sheet1!$C$10:$C$21</c:f>
              <c:numCache>
                <c:formatCode>General</c:formatCode>
                <c:ptCount val="12"/>
                <c:pt idx="0">
                  <c:v>447</c:v>
                </c:pt>
                <c:pt idx="1">
                  <c:v>379</c:v>
                </c:pt>
                <c:pt idx="2">
                  <c:v>460</c:v>
                </c:pt>
                <c:pt idx="3">
                  <c:v>698</c:v>
                </c:pt>
                <c:pt idx="4">
                  <c:v>447</c:v>
                </c:pt>
                <c:pt idx="5">
                  <c:v>408</c:v>
                </c:pt>
                <c:pt idx="6">
                  <c:v>386</c:v>
                </c:pt>
                <c:pt idx="7">
                  <c:v>296</c:v>
                </c:pt>
                <c:pt idx="8">
                  <c:v>305</c:v>
                </c:pt>
                <c:pt idx="9">
                  <c:v>338</c:v>
                </c:pt>
                <c:pt idx="10">
                  <c:v>218</c:v>
                </c:pt>
                <c:pt idx="11">
                  <c:v>205</c:v>
                </c:pt>
              </c:numCache>
            </c:numRef>
          </c:val>
          <c:extLst>
            <c:ext xmlns:c16="http://schemas.microsoft.com/office/drawing/2014/chart" uri="{C3380CC4-5D6E-409C-BE32-E72D297353CC}">
              <c16:uniqueId val="{00000001-484E-4B03-89FB-890A1DE53724}"/>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Allocation of agreed tdocs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Sheet1!$E$2</c:f>
              <c:strCache>
                <c:ptCount val="1"/>
                <c:pt idx="0">
                  <c:v>R15 CR</c:v>
                </c:pt>
              </c:strCache>
            </c:strRef>
          </c:tx>
          <c:spPr>
            <a:solidFill>
              <a:schemeClr val="accent1"/>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Sheet1!$E$10:$E$21</c:f>
              <c:numCache>
                <c:formatCode>General</c:formatCode>
                <c:ptCount val="12"/>
                <c:pt idx="0">
                  <c:v>1</c:v>
                </c:pt>
                <c:pt idx="1">
                  <c:v>4</c:v>
                </c:pt>
                <c:pt idx="2">
                  <c:v>1</c:v>
                </c:pt>
                <c:pt idx="3">
                  <c:v>9</c:v>
                </c:pt>
                <c:pt idx="4">
                  <c:v>3</c:v>
                </c:pt>
                <c:pt idx="5">
                  <c:v>1</c:v>
                </c:pt>
                <c:pt idx="6">
                  <c:v>0</c:v>
                </c:pt>
                <c:pt idx="7">
                  <c:v>0</c:v>
                </c:pt>
                <c:pt idx="8">
                  <c:v>0</c:v>
                </c:pt>
                <c:pt idx="9">
                  <c:v>0</c:v>
                </c:pt>
                <c:pt idx="10">
                  <c:v>0</c:v>
                </c:pt>
              </c:numCache>
            </c:numRef>
          </c:val>
          <c:extLst>
            <c:ext xmlns:c16="http://schemas.microsoft.com/office/drawing/2014/chart" uri="{C3380CC4-5D6E-409C-BE32-E72D297353CC}">
              <c16:uniqueId val="{00000000-2AD4-42C0-B941-6D2855B3DDED}"/>
            </c:ext>
          </c:extLst>
        </c:ser>
        <c:ser>
          <c:idx val="1"/>
          <c:order val="1"/>
          <c:tx>
            <c:strRef>
              <c:f>Sheet1!$F$2</c:f>
              <c:strCache>
                <c:ptCount val="1"/>
                <c:pt idx="0">
                  <c:v>R16 CR</c:v>
                </c:pt>
              </c:strCache>
            </c:strRef>
          </c:tx>
          <c:spPr>
            <a:solidFill>
              <a:schemeClr val="accent2"/>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Sheet1!$F$10:$F$21</c:f>
              <c:numCache>
                <c:formatCode>General</c:formatCode>
                <c:ptCount val="12"/>
                <c:pt idx="0">
                  <c:v>13</c:v>
                </c:pt>
                <c:pt idx="1">
                  <c:v>12</c:v>
                </c:pt>
                <c:pt idx="2">
                  <c:v>15</c:v>
                </c:pt>
                <c:pt idx="3">
                  <c:v>32</c:v>
                </c:pt>
                <c:pt idx="4">
                  <c:v>12</c:v>
                </c:pt>
                <c:pt idx="5">
                  <c:v>7</c:v>
                </c:pt>
                <c:pt idx="6">
                  <c:v>6</c:v>
                </c:pt>
                <c:pt idx="7">
                  <c:v>1</c:v>
                </c:pt>
                <c:pt idx="8">
                  <c:v>8</c:v>
                </c:pt>
                <c:pt idx="9">
                  <c:v>4</c:v>
                </c:pt>
                <c:pt idx="10">
                  <c:v>1</c:v>
                </c:pt>
              </c:numCache>
            </c:numRef>
          </c:val>
          <c:extLst>
            <c:ext xmlns:c16="http://schemas.microsoft.com/office/drawing/2014/chart" uri="{C3380CC4-5D6E-409C-BE32-E72D297353CC}">
              <c16:uniqueId val="{00000001-2AD4-42C0-B941-6D2855B3DDED}"/>
            </c:ext>
          </c:extLst>
        </c:ser>
        <c:ser>
          <c:idx val="2"/>
          <c:order val="2"/>
          <c:tx>
            <c:strRef>
              <c:f>Sheet1!$G$2</c:f>
              <c:strCache>
                <c:ptCount val="1"/>
                <c:pt idx="0">
                  <c:v>R17 CR</c:v>
                </c:pt>
              </c:strCache>
            </c:strRef>
          </c:tx>
          <c:spPr>
            <a:solidFill>
              <a:schemeClr val="accent3"/>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Sheet1!$G$10:$G$21</c:f>
              <c:numCache>
                <c:formatCode>General</c:formatCode>
                <c:ptCount val="12"/>
                <c:pt idx="0">
                  <c:v>37</c:v>
                </c:pt>
                <c:pt idx="1">
                  <c:v>37</c:v>
                </c:pt>
                <c:pt idx="2">
                  <c:v>43</c:v>
                </c:pt>
                <c:pt idx="3">
                  <c:v>76</c:v>
                </c:pt>
                <c:pt idx="4">
                  <c:v>29</c:v>
                </c:pt>
                <c:pt idx="5">
                  <c:v>24</c:v>
                </c:pt>
                <c:pt idx="6">
                  <c:v>13</c:v>
                </c:pt>
                <c:pt idx="7">
                  <c:v>4</c:v>
                </c:pt>
                <c:pt idx="8">
                  <c:v>9</c:v>
                </c:pt>
                <c:pt idx="9">
                  <c:v>9</c:v>
                </c:pt>
                <c:pt idx="10">
                  <c:v>1</c:v>
                </c:pt>
                <c:pt idx="11">
                  <c:v>1</c:v>
                </c:pt>
              </c:numCache>
            </c:numRef>
          </c:val>
          <c:extLst>
            <c:ext xmlns:c16="http://schemas.microsoft.com/office/drawing/2014/chart" uri="{C3380CC4-5D6E-409C-BE32-E72D297353CC}">
              <c16:uniqueId val="{00000002-2AD4-42C0-B941-6D2855B3DDED}"/>
            </c:ext>
          </c:extLst>
        </c:ser>
        <c:ser>
          <c:idx val="3"/>
          <c:order val="3"/>
          <c:tx>
            <c:strRef>
              <c:f>Sheet1!$H$2</c:f>
              <c:strCache>
                <c:ptCount val="1"/>
                <c:pt idx="0">
                  <c:v>R18 CR</c:v>
                </c:pt>
              </c:strCache>
            </c:strRef>
          </c:tx>
          <c:spPr>
            <a:solidFill>
              <a:schemeClr val="accent4"/>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Sheet1!$H$10:$H$21</c:f>
              <c:numCache>
                <c:formatCode>General</c:formatCode>
                <c:ptCount val="12"/>
                <c:pt idx="0">
                  <c:v>215</c:v>
                </c:pt>
                <c:pt idx="1">
                  <c:v>133</c:v>
                </c:pt>
                <c:pt idx="2">
                  <c:v>163</c:v>
                </c:pt>
                <c:pt idx="3">
                  <c:v>154</c:v>
                </c:pt>
                <c:pt idx="4">
                  <c:v>62</c:v>
                </c:pt>
                <c:pt idx="5">
                  <c:v>70</c:v>
                </c:pt>
                <c:pt idx="6">
                  <c:v>55</c:v>
                </c:pt>
                <c:pt idx="7">
                  <c:v>27</c:v>
                </c:pt>
                <c:pt idx="8">
                  <c:v>24</c:v>
                </c:pt>
                <c:pt idx="9">
                  <c:v>29</c:v>
                </c:pt>
                <c:pt idx="10">
                  <c:v>10</c:v>
                </c:pt>
                <c:pt idx="11">
                  <c:v>10</c:v>
                </c:pt>
              </c:numCache>
            </c:numRef>
          </c:val>
          <c:extLst>
            <c:ext xmlns:c16="http://schemas.microsoft.com/office/drawing/2014/chart" uri="{C3380CC4-5D6E-409C-BE32-E72D297353CC}">
              <c16:uniqueId val="{00000003-2AD4-42C0-B941-6D2855B3DDED}"/>
            </c:ext>
          </c:extLst>
        </c:ser>
        <c:ser>
          <c:idx val="4"/>
          <c:order val="4"/>
          <c:tx>
            <c:strRef>
              <c:f>Sheet1!$I$2</c:f>
              <c:strCache>
                <c:ptCount val="1"/>
                <c:pt idx="0">
                  <c:v>R19 CR</c:v>
                </c:pt>
              </c:strCache>
            </c:strRef>
          </c:tx>
          <c:spPr>
            <a:solidFill>
              <a:schemeClr val="accent5"/>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Sheet1!$I$10:$I$21</c:f>
              <c:numCache>
                <c:formatCode>General</c:formatCode>
                <c:ptCount val="12"/>
                <c:pt idx="1">
                  <c:v>22</c:v>
                </c:pt>
                <c:pt idx="2">
                  <c:v>32</c:v>
                </c:pt>
                <c:pt idx="3">
                  <c:v>108</c:v>
                </c:pt>
                <c:pt idx="4">
                  <c:v>100</c:v>
                </c:pt>
                <c:pt idx="5">
                  <c:v>118</c:v>
                </c:pt>
                <c:pt idx="6">
                  <c:v>172</c:v>
                </c:pt>
                <c:pt idx="7">
                  <c:v>192</c:v>
                </c:pt>
                <c:pt idx="8">
                  <c:v>161</c:v>
                </c:pt>
                <c:pt idx="9">
                  <c:v>155</c:v>
                </c:pt>
                <c:pt idx="10">
                  <c:v>58</c:v>
                </c:pt>
                <c:pt idx="11">
                  <c:v>61</c:v>
                </c:pt>
              </c:numCache>
            </c:numRef>
          </c:val>
          <c:extLst>
            <c:ext xmlns:c16="http://schemas.microsoft.com/office/drawing/2014/chart" uri="{C3380CC4-5D6E-409C-BE32-E72D297353CC}">
              <c16:uniqueId val="{00000004-2AD4-42C0-B941-6D2855B3DDED}"/>
            </c:ext>
          </c:extLst>
        </c:ser>
        <c:ser>
          <c:idx val="5"/>
          <c:order val="5"/>
          <c:tx>
            <c:strRef>
              <c:f>Sheet1!$J$2</c:f>
              <c:strCache>
                <c:ptCount val="1"/>
                <c:pt idx="0">
                  <c:v>R20 CR</c:v>
                </c:pt>
              </c:strCache>
            </c:strRef>
          </c:tx>
          <c:spPr>
            <a:solidFill>
              <a:schemeClr val="accent6"/>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Sheet1!$J$10:$J$21</c:f>
              <c:numCache>
                <c:formatCode>General</c:formatCode>
                <c:ptCount val="12"/>
                <c:pt idx="9">
                  <c:v>21</c:v>
                </c:pt>
                <c:pt idx="10">
                  <c:v>39</c:v>
                </c:pt>
                <c:pt idx="11">
                  <c:v>36</c:v>
                </c:pt>
              </c:numCache>
            </c:numRef>
          </c:val>
          <c:extLst>
            <c:ext xmlns:c16="http://schemas.microsoft.com/office/drawing/2014/chart" uri="{C3380CC4-5D6E-409C-BE32-E72D297353CC}">
              <c16:uniqueId val="{00000005-2AD4-42C0-B941-6D2855B3DDED}"/>
            </c:ext>
          </c:extLst>
        </c:ser>
        <c:ser>
          <c:idx val="6"/>
          <c:order val="6"/>
          <c:tx>
            <c:strRef>
              <c:f>Sheet1!$K$2</c:f>
              <c:strCache>
                <c:ptCount val="1"/>
                <c:pt idx="0">
                  <c:v>others</c:v>
                </c:pt>
              </c:strCache>
            </c:strRef>
          </c:tx>
          <c:spPr>
            <a:solidFill>
              <a:schemeClr val="accent1">
                <a:lumMod val="60000"/>
              </a:schemeClr>
            </a:solidFill>
            <a:ln>
              <a:noFill/>
            </a:ln>
            <a:effectLst/>
          </c:spPr>
          <c:invertIfNegative val="0"/>
          <c:cat>
            <c:strRef>
              <c:f>Sheet1!$A$10:$A$21</c:f>
              <c:strCache>
                <c:ptCount val="12"/>
                <c:pt idx="0">
                  <c:v>SA5#153</c:v>
                </c:pt>
                <c:pt idx="1">
                  <c:v>SA5#154</c:v>
                </c:pt>
                <c:pt idx="2">
                  <c:v>SA5#155</c:v>
                </c:pt>
                <c:pt idx="3">
                  <c:v>SA5#156</c:v>
                </c:pt>
                <c:pt idx="4">
                  <c:v>SA5#157</c:v>
                </c:pt>
                <c:pt idx="5">
                  <c:v>SA5#158</c:v>
                </c:pt>
                <c:pt idx="6">
                  <c:v>SA5#159</c:v>
                </c:pt>
                <c:pt idx="7">
                  <c:v>SA5#160</c:v>
                </c:pt>
                <c:pt idx="8">
                  <c:v>SA5#161</c:v>
                </c:pt>
                <c:pt idx="9">
                  <c:v>SA5#162</c:v>
                </c:pt>
                <c:pt idx="10">
                  <c:v>SA5#163</c:v>
                </c:pt>
                <c:pt idx="11">
                  <c:v>SA5#164</c:v>
                </c:pt>
              </c:strCache>
            </c:strRef>
          </c:cat>
          <c:val>
            <c:numRef>
              <c:f>Sheet1!$K$10:$K$21</c:f>
              <c:numCache>
                <c:formatCode>General</c:formatCode>
                <c:ptCount val="12"/>
                <c:pt idx="0">
                  <c:v>181</c:v>
                </c:pt>
                <c:pt idx="1">
                  <c:v>164</c:v>
                </c:pt>
                <c:pt idx="2">
                  <c:v>205</c:v>
                </c:pt>
                <c:pt idx="3">
                  <c:v>311</c:v>
                </c:pt>
                <c:pt idx="4">
                  <c:v>241</c:v>
                </c:pt>
                <c:pt idx="5">
                  <c:v>188</c:v>
                </c:pt>
                <c:pt idx="6">
                  <c:v>140</c:v>
                </c:pt>
                <c:pt idx="7">
                  <c:v>73</c:v>
                </c:pt>
                <c:pt idx="8">
                  <c:v>103</c:v>
                </c:pt>
                <c:pt idx="9">
                  <c:v>120</c:v>
                </c:pt>
                <c:pt idx="10">
                  <c:v>109</c:v>
                </c:pt>
                <c:pt idx="11">
                  <c:v>97</c:v>
                </c:pt>
              </c:numCache>
            </c:numRef>
          </c:val>
          <c:extLst>
            <c:ext xmlns:c16="http://schemas.microsoft.com/office/drawing/2014/chart" uri="{C3380CC4-5D6E-409C-BE32-E72D297353CC}">
              <c16:uniqueId val="{00000006-2AD4-42C0-B941-6D2855B3DDED}"/>
            </c:ext>
          </c:extLst>
        </c:ser>
        <c:dLbls>
          <c:showLegendKey val="0"/>
          <c:showVal val="0"/>
          <c:showCatName val="0"/>
          <c:showSerName val="0"/>
          <c:showPercent val="0"/>
          <c:showBubbleSize val="0"/>
        </c:dLbls>
        <c:gapWidth val="150"/>
        <c:overlap val="100"/>
        <c:axId val="291964543"/>
        <c:axId val="285805455"/>
      </c:barChart>
      <c:catAx>
        <c:axId val="2919645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85805455"/>
        <c:crosses val="autoZero"/>
        <c:auto val="1"/>
        <c:lblAlgn val="ctr"/>
        <c:lblOffset val="100"/>
        <c:noMultiLvlLbl val="0"/>
      </c:catAx>
      <c:valAx>
        <c:axId val="28580545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919645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baseline="0">
                <a:effectLst/>
              </a:rPr>
              <a:t>Rel-20 Statistics (OAM)</a:t>
            </a:r>
            <a:endParaRPr lang="zh-CN" altLang="zh-CN"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2"/>
          <c:order val="0"/>
          <c:tx>
            <c:strRef>
              <c:f>'Rel-20'!$D$1</c:f>
              <c:strCache>
                <c:ptCount val="1"/>
                <c:pt idx="0">
                  <c:v>total submitted</c:v>
                </c:pt>
              </c:strCache>
            </c:strRef>
          </c:tx>
          <c:spPr>
            <a:solidFill>
              <a:schemeClr val="accent3"/>
            </a:solidFill>
            <a:ln>
              <a:noFill/>
            </a:ln>
            <a:effectLst/>
          </c:spPr>
          <c:invertIfNegative val="0"/>
          <c:cat>
            <c:strRef>
              <c:f>'Rel-20'!$A$2:$A$19</c:f>
              <c:strCache>
                <c:ptCount val="18"/>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7">
                  <c:v>6G OAM</c:v>
                </c:pt>
              </c:strCache>
            </c:strRef>
          </c:cat>
          <c:val>
            <c:numRef>
              <c:f>'Rel-20'!$D$2:$D$19</c:f>
              <c:numCache>
                <c:formatCode>General</c:formatCode>
                <c:ptCount val="18"/>
                <c:pt idx="0">
                  <c:v>55</c:v>
                </c:pt>
                <c:pt idx="1">
                  <c:v>30</c:v>
                </c:pt>
                <c:pt idx="2">
                  <c:v>25</c:v>
                </c:pt>
                <c:pt idx="3">
                  <c:v>25</c:v>
                </c:pt>
                <c:pt idx="4">
                  <c:v>31</c:v>
                </c:pt>
                <c:pt idx="5">
                  <c:v>12</c:v>
                </c:pt>
                <c:pt idx="6">
                  <c:v>15</c:v>
                </c:pt>
                <c:pt idx="7">
                  <c:v>15</c:v>
                </c:pt>
                <c:pt idx="8">
                  <c:v>17</c:v>
                </c:pt>
                <c:pt idx="9">
                  <c:v>17</c:v>
                </c:pt>
                <c:pt idx="10">
                  <c:v>24</c:v>
                </c:pt>
                <c:pt idx="11">
                  <c:v>5</c:v>
                </c:pt>
                <c:pt idx="12">
                  <c:v>13</c:v>
                </c:pt>
                <c:pt idx="13">
                  <c:v>7</c:v>
                </c:pt>
                <c:pt idx="14">
                  <c:v>0</c:v>
                </c:pt>
                <c:pt idx="15">
                  <c:v>0</c:v>
                </c:pt>
                <c:pt idx="16">
                  <c:v>0</c:v>
                </c:pt>
                <c:pt idx="17">
                  <c:v>16</c:v>
                </c:pt>
              </c:numCache>
            </c:numRef>
          </c:val>
          <c:extLst>
            <c:ext xmlns:c16="http://schemas.microsoft.com/office/drawing/2014/chart" uri="{C3380CC4-5D6E-409C-BE32-E72D297353CC}">
              <c16:uniqueId val="{00000000-0FD4-4247-A0F3-81CF4A80A138}"/>
            </c:ext>
          </c:extLst>
        </c:ser>
        <c:ser>
          <c:idx val="5"/>
          <c:order val="1"/>
          <c:tx>
            <c:strRef>
              <c:f>'Rel-20'!$G$1</c:f>
              <c:strCache>
                <c:ptCount val="1"/>
                <c:pt idx="0">
                  <c:v>total agreed</c:v>
                </c:pt>
              </c:strCache>
            </c:strRef>
          </c:tx>
          <c:spPr>
            <a:solidFill>
              <a:schemeClr val="accent6"/>
            </a:solidFill>
            <a:ln>
              <a:noFill/>
            </a:ln>
            <a:effectLst/>
          </c:spPr>
          <c:invertIfNegative val="0"/>
          <c:cat>
            <c:strRef>
              <c:f>'Rel-20'!$A$2:$A$19</c:f>
              <c:strCache>
                <c:ptCount val="18"/>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7">
                  <c:v>6G OAM</c:v>
                </c:pt>
              </c:strCache>
            </c:strRef>
          </c:cat>
          <c:val>
            <c:numRef>
              <c:f>'Rel-20'!$G$2:$G$19</c:f>
              <c:numCache>
                <c:formatCode>General</c:formatCode>
                <c:ptCount val="18"/>
                <c:pt idx="0">
                  <c:v>36</c:v>
                </c:pt>
                <c:pt idx="1">
                  <c:v>10</c:v>
                </c:pt>
                <c:pt idx="2">
                  <c:v>19</c:v>
                </c:pt>
                <c:pt idx="3">
                  <c:v>19</c:v>
                </c:pt>
                <c:pt idx="4">
                  <c:v>12</c:v>
                </c:pt>
                <c:pt idx="5">
                  <c:v>10</c:v>
                </c:pt>
                <c:pt idx="6">
                  <c:v>5</c:v>
                </c:pt>
                <c:pt idx="7">
                  <c:v>6</c:v>
                </c:pt>
                <c:pt idx="8">
                  <c:v>9</c:v>
                </c:pt>
                <c:pt idx="9">
                  <c:v>12</c:v>
                </c:pt>
                <c:pt idx="10">
                  <c:v>13</c:v>
                </c:pt>
                <c:pt idx="11">
                  <c:v>4</c:v>
                </c:pt>
                <c:pt idx="12">
                  <c:v>7</c:v>
                </c:pt>
                <c:pt idx="13">
                  <c:v>5</c:v>
                </c:pt>
                <c:pt idx="14">
                  <c:v>0</c:v>
                </c:pt>
                <c:pt idx="15">
                  <c:v>0</c:v>
                </c:pt>
                <c:pt idx="16">
                  <c:v>0</c:v>
                </c:pt>
                <c:pt idx="17">
                  <c:v>2</c:v>
                </c:pt>
              </c:numCache>
            </c:numRef>
          </c:val>
          <c:extLst>
            <c:ext xmlns:c16="http://schemas.microsoft.com/office/drawing/2014/chart" uri="{C3380CC4-5D6E-409C-BE32-E72D297353CC}">
              <c16:uniqueId val="{00000001-0FD4-4247-A0F3-81CF4A80A138}"/>
            </c:ext>
          </c:extLst>
        </c:ser>
        <c:dLbls>
          <c:showLegendKey val="0"/>
          <c:showVal val="0"/>
          <c:showCatName val="0"/>
          <c:showSerName val="0"/>
          <c:showPercent val="0"/>
          <c:showBubbleSize val="0"/>
        </c:dLbls>
        <c:gapWidth val="219"/>
        <c:overlap val="-27"/>
        <c:axId val="1381079664"/>
        <c:axId val="1381089104"/>
      </c:barChart>
      <c:catAx>
        <c:axId val="1381079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381089104"/>
        <c:crosses val="autoZero"/>
        <c:auto val="1"/>
        <c:lblAlgn val="ctr"/>
        <c:lblOffset val="100"/>
        <c:noMultiLvlLbl val="0"/>
      </c:catAx>
      <c:valAx>
        <c:axId val="1381089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38107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12/1/2025</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12/1/2025</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DE"/>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DE"/>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5</a:t>
            </a:fld>
            <a:endParaRPr lang="en-GB" altLang="en-US"/>
          </a:p>
        </p:txBody>
      </p:sp>
    </p:spTree>
    <p:extLst>
      <p:ext uri="{BB962C8B-B14F-4D97-AF65-F5344CB8AC3E}">
        <p14:creationId xmlns:p14="http://schemas.microsoft.com/office/powerpoint/2010/main" val="2088416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en-DE"/>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en-DE"/>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39</a:t>
            </a:fld>
            <a:endParaRPr lang="en-GB" altLang="en-US" sz="12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DE"/>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DE"/>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41</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35914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041B-1BFC-A601-6D1E-335CE78A9C9B}"/>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7AC0F795-B29A-8E40-6F77-9C959ED50EFF}"/>
              </a:ext>
            </a:extLst>
          </p:cNvPr>
          <p:cNvSpPr>
            <a:spLocks noGrp="1" noRot="1" noChangeAspect="1" noChangeArrowheads="1" noTextEdit="1"/>
          </p:cNvSpPr>
          <p:nvPr>
            <p:ph type="sldImg"/>
          </p:nvPr>
        </p:nvSpPr>
        <p:spPr>
          <a:ln/>
        </p:spPr>
        <p:txBody>
          <a:bodyPr/>
          <a:lstStyle/>
          <a:p>
            <a:endParaRPr lang="en-DE"/>
          </a:p>
        </p:txBody>
      </p:sp>
      <p:sp>
        <p:nvSpPr>
          <p:cNvPr id="10243" name="Notes Placeholder 2">
            <a:extLst>
              <a:ext uri="{FF2B5EF4-FFF2-40B4-BE49-F238E27FC236}">
                <a16:creationId xmlns:a16="http://schemas.microsoft.com/office/drawing/2014/main" id="{3FAE2E47-FF41-20F5-0DEA-F95932C2FF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a:extLst>
              <a:ext uri="{FF2B5EF4-FFF2-40B4-BE49-F238E27FC236}">
                <a16:creationId xmlns:a16="http://schemas.microsoft.com/office/drawing/2014/main" id="{DD0676F2-D675-F36D-F4FE-E4690BCEE5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43</a:t>
            </a:fld>
            <a:endParaRPr lang="en-GB" altLang="de-DE">
              <a:cs typeface="Arial" panose="020B0604020202020204" pitchFamily="34" charset="0"/>
            </a:endParaRPr>
          </a:p>
        </p:txBody>
      </p:sp>
    </p:spTree>
    <p:extLst>
      <p:ext uri="{BB962C8B-B14F-4D97-AF65-F5344CB8AC3E}">
        <p14:creationId xmlns:p14="http://schemas.microsoft.com/office/powerpoint/2010/main" val="8836358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285750" y="1118756"/>
            <a:ext cx="4072399" cy="3490254"/>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4442952" y="1118756"/>
            <a:ext cx="4072399" cy="3490254"/>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742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SP-251362: SA5 Status Report to 3GPP TSG SA#110, 9-12 December 2025, Baltimore, USA</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Information/WI_Sheet/SP-24194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250865.zip" TargetMode="External"/><Relationship Id="rId13" Type="http://schemas.openxmlformats.org/officeDocument/2006/relationships/hyperlink" Target="https://www.3gpp.org/ftp/Information/WI_Sheet/SP-251024.zip" TargetMode="External"/><Relationship Id="rId18" Type="http://schemas.openxmlformats.org/officeDocument/2006/relationships/hyperlink" Target="https://www.3gpp.org/ftp/Information/WI_Sheet/SP-250869.zip" TargetMode="External"/><Relationship Id="rId3" Type="http://schemas.openxmlformats.org/officeDocument/2006/relationships/hyperlink" Target="https://www.3gpp.org/ftp/Information/WI_Sheet/SP-251025.zip" TargetMode="External"/><Relationship Id="rId7" Type="http://schemas.openxmlformats.org/officeDocument/2006/relationships/hyperlink" Target="https://www.3gpp.org/ftp/Information/WI_Sheet/SP-250864.zip" TargetMode="External"/><Relationship Id="rId12" Type="http://schemas.openxmlformats.org/officeDocument/2006/relationships/hyperlink" Target="https://www.3gpp.org/ftp/Information/WI_Sheet/SP-251026.zip" TargetMode="External"/><Relationship Id="rId17" Type="http://schemas.openxmlformats.org/officeDocument/2006/relationships/hyperlink" Target="https://www.3gpp.org/ftp/Information/WI_Sheet/SP-251214.zip" TargetMode="External"/><Relationship Id="rId2" Type="http://schemas.openxmlformats.org/officeDocument/2006/relationships/hyperlink" Target="https://www.3gpp.org/ftp/Information/WI_Sheet/SP-250867.zip" TargetMode="External"/><Relationship Id="rId16" Type="http://schemas.openxmlformats.org/officeDocument/2006/relationships/hyperlink" Target="https://www.3gpp.org/ftp/Information/WI_Sheet/SP-250880.zip" TargetMode="External"/><Relationship Id="rId20" Type="http://schemas.openxmlformats.org/officeDocument/2006/relationships/hyperlink" Target="https://www.3gpp.org/ftp/Information/WI_Sheet/SP-251218.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50863.zip" TargetMode="External"/><Relationship Id="rId11" Type="http://schemas.openxmlformats.org/officeDocument/2006/relationships/hyperlink" Target="https://www.3gpp.org/ftp/Information/WI_Sheet/SP-250879.zip" TargetMode="External"/><Relationship Id="rId5" Type="http://schemas.openxmlformats.org/officeDocument/2006/relationships/hyperlink" Target="https://www.3gpp.org/ftp/Information/WI_Sheet/SP-250862.zip" TargetMode="External"/><Relationship Id="rId15" Type="http://schemas.openxmlformats.org/officeDocument/2006/relationships/hyperlink" Target="https://www.3gpp.org/ftp/Information/WI_Sheet/SP-241566.zip" TargetMode="External"/><Relationship Id="rId10" Type="http://schemas.openxmlformats.org/officeDocument/2006/relationships/hyperlink" Target="https://www.3gpp.org/ftp/Information/WI_Sheet/SP-250868.zip" TargetMode="External"/><Relationship Id="rId19" Type="http://schemas.openxmlformats.org/officeDocument/2006/relationships/hyperlink" Target="https://www.3gpp.org/ftp/Information/WI_Sheet/SP-251203.zip" TargetMode="External"/><Relationship Id="rId4" Type="http://schemas.openxmlformats.org/officeDocument/2006/relationships/hyperlink" Target="https://www.3gpp.org/ftp/Information/WI_Sheet/SP-250861.zip" TargetMode="External"/><Relationship Id="rId9" Type="http://schemas.openxmlformats.org/officeDocument/2006/relationships/hyperlink" Target="https://www.3gpp.org/ftp/Information/WI_Sheet/SP-250866.zip" TargetMode="External"/><Relationship Id="rId14" Type="http://schemas.openxmlformats.org/officeDocument/2006/relationships/hyperlink" Target="https://www.3gpp.org/ftp/Information/WI_Sheet/SP-251204.zip"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3178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5086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5086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5086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5086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5086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508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508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50864.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5086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5087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5088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5088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Information/WI_Sheet/SP-251218.zip"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296.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www.3gpp.org/ftp/tsg_sa/TSG_SA/TSGS_110_Baltimore_2025-12/Docs/SP-251298.zip" TargetMode="External"/><Relationship Id="rId4" Type="http://schemas.openxmlformats.org/officeDocument/2006/relationships/hyperlink" Target="https://www.3gpp.org/ftp/tsg_sa/TSG_SA/TSGS_110_Baltimore_2025-12/Docs/SP-251297.zip"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Information/WI_Sheet/SP-250820.zip" TargetMode="External"/><Relationship Id="rId2" Type="http://schemas.openxmlformats.org/officeDocument/2006/relationships/hyperlink" Target="https://www.3gpp.org/ftp/Information/WI_Sheet/SP-240981.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1948.zip" TargetMode="External"/><Relationship Id="rId5" Type="http://schemas.openxmlformats.org/officeDocument/2006/relationships/hyperlink" Target="https://www.3gpp.org/ftp/Information/WI_Sheet/SP-251262.zip" TargetMode="External"/><Relationship Id="rId4" Type="http://schemas.openxmlformats.org/officeDocument/2006/relationships/hyperlink" Target="https://www.3gpp.org/ftp/Information/WI_Sheet/SP-25102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38615" y="2784475"/>
            <a:ext cx="8140390" cy="1160646"/>
          </a:xfrm>
        </p:spPr>
        <p:txBody>
          <a:bodyPr/>
          <a:lstStyle/>
          <a:p>
            <a:pPr marL="0" indent="0" algn="ctr" eaLnBrk="1" hangingPunct="1">
              <a:buFontTx/>
              <a:buNone/>
              <a:defRPr/>
            </a:pPr>
            <a:r>
              <a:rPr lang="en-US" altLang="zh-CN" sz="1800" dirty="0">
                <a:effectLst>
                  <a:outerShdw blurRad="38100" dist="38100" dir="2700000" algn="tl">
                    <a:srgbClr val="000000">
                      <a:alpha val="43137"/>
                    </a:srgbClr>
                  </a:outerShdw>
                </a:effectLst>
              </a:rPr>
              <a:t>Lan Zou</a:t>
            </a:r>
            <a:r>
              <a:rPr lang="fr-FR" altLang="de-DE" sz="1800" dirty="0">
                <a:effectLst>
                  <a:outerShdw blurRad="38100" dist="38100" dir="2700000" algn="tl">
                    <a:srgbClr val="000000">
                      <a:alpha val="43137"/>
                    </a:srgbClr>
                  </a:outerShdw>
                </a:effectLst>
              </a:rPr>
              <a:t> (SA5 Chair, </a:t>
            </a:r>
            <a:r>
              <a:rPr lang="en-US" altLang="zh-CN" sz="1800" dirty="0">
                <a:effectLst>
                  <a:outerShdw blurRad="38100" dist="38100" dir="2700000" algn="tl">
                    <a:srgbClr val="000000">
                      <a:alpha val="43137"/>
                    </a:srgbClr>
                  </a:outerShdw>
                </a:effectLst>
              </a:rPr>
              <a:t>Huawei</a:t>
            </a:r>
            <a:r>
              <a:rPr lang="fr-FR" altLang="de-DE" sz="1800" dirty="0">
                <a:effectLst>
                  <a:outerShdw blurRad="38100" dist="38100" dir="2700000" algn="tl">
                    <a:srgbClr val="000000">
                      <a:alpha val="43137"/>
                    </a:srgbClr>
                  </a:outerShdw>
                </a:effectLst>
              </a:rPr>
              <a:t>)</a:t>
            </a:r>
          </a:p>
          <a:p>
            <a:pPr marL="0" indent="0" algn="ctr" eaLnBrk="1" hangingPunct="1">
              <a:buFontTx/>
              <a:buNone/>
              <a:defRPr/>
            </a:pPr>
            <a:r>
              <a:rPr lang="fr-FR" altLang="de-DE" sz="1800" dirty="0">
                <a:effectLst>
                  <a:outerShdw blurRad="38100" dist="38100" dir="2700000" algn="tl">
                    <a:srgbClr val="000000">
                      <a:alpha val="43137"/>
                    </a:srgbClr>
                  </a:outerShdw>
                </a:effectLst>
              </a:rPr>
              <a:t>Gerald Görmer (SA5 Charging SWG Chair, MATRIXX Software)</a:t>
            </a:r>
          </a:p>
          <a:p>
            <a:pPr marL="0" indent="0" algn="ctr" eaLnBrk="1" hangingPunct="1">
              <a:buFontTx/>
              <a:buNone/>
              <a:defRPr/>
            </a:pPr>
            <a:r>
              <a:rPr lang="fr-FR" altLang="de-DE" sz="1800">
                <a:effectLst>
                  <a:outerShdw blurRad="38100" dist="38100" dir="2700000" algn="tl">
                    <a:srgbClr val="000000">
                      <a:alpha val="43137"/>
                    </a:srgbClr>
                  </a:outerShdw>
                </a:effectLst>
              </a:rPr>
              <a:t>Dongwook Kim/</a:t>
            </a:r>
            <a:r>
              <a:rPr lang="fr-FR" altLang="de-DE" sz="1800" dirty="0">
                <a:effectLst>
                  <a:outerShdw blurRad="38100" dist="38100" dir="2700000" algn="tl">
                    <a:srgbClr val="000000">
                      <a:alpha val="43137"/>
                    </a:srgbClr>
                  </a:outerShdw>
                </a:effectLst>
              </a:rPr>
              <a:t>Nevenka Biondic (SA5 Support, MCC)</a:t>
            </a:r>
            <a:endParaRPr lang="de-DE" altLang="de-DE" sz="18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783993" y="1271588"/>
            <a:ext cx="557601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dirty="0">
                <a:effectLst>
                  <a:outerShdw blurRad="38100" dist="38100" dir="2700000" algn="tl">
                    <a:srgbClr val="C0C0C0"/>
                  </a:outerShdw>
                </a:effectLst>
                <a:latin typeface="Calibri" pitchFamily="34" charset="0"/>
              </a:rPr>
              <a:t>SA </a:t>
            </a:r>
            <a:r>
              <a:rPr lang="en-US" altLang="zh-CN" sz="4000" b="1" dirty="0">
                <a:effectLst>
                  <a:outerShdw blurRad="38100" dist="38100" dir="2700000" algn="tl">
                    <a:srgbClr val="C0C0C0"/>
                  </a:outerShdw>
                </a:effectLst>
                <a:latin typeface="Calibri" pitchFamily="34" charset="0"/>
              </a:rPr>
              <a:t>WG</a:t>
            </a:r>
            <a:r>
              <a:rPr lang="en-GB" sz="4000" b="1" dirty="0">
                <a:effectLst>
                  <a:outerShdw blurRad="38100" dist="38100" dir="2700000" algn="tl">
                    <a:srgbClr val="C0C0C0"/>
                  </a:outerShdw>
                </a:effectLst>
                <a:latin typeface="Calibri" pitchFamily="34" charset="0"/>
              </a:rPr>
              <a:t>5 Status Report to </a:t>
            </a:r>
          </a:p>
          <a:p>
            <a:pPr algn="ctr">
              <a:defRPr/>
            </a:pPr>
            <a:r>
              <a:rPr lang="en-GB" sz="4000" b="1" dirty="0">
                <a:effectLst>
                  <a:outerShdw blurRad="38100" dist="38100" dir="2700000" algn="tl">
                    <a:srgbClr val="C0C0C0"/>
                  </a:outerShdw>
                </a:effectLst>
                <a:latin typeface="Calibri" pitchFamily="34" charset="0"/>
              </a:rPr>
              <a:t>TSG SA#110</a:t>
            </a:r>
            <a:endParaRPr lang="en-US" sz="15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SP-251362</a:t>
            </a:r>
          </a:p>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AI# 4.5</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#110</a:t>
            </a:r>
          </a:p>
          <a:p>
            <a:pPr>
              <a:defRPr/>
            </a:pPr>
            <a:r>
              <a:rPr lang="de-DE" sz="900" b="1" baseline="0" dirty="0">
                <a:latin typeface="Arial "/>
                <a:ea typeface="+mn-ea"/>
              </a:rPr>
              <a:t>09 </a:t>
            </a:r>
            <a:r>
              <a:rPr lang="de-DE" sz="900" b="1" dirty="0">
                <a:latin typeface="Arial "/>
                <a:ea typeface="+mn-ea"/>
              </a:rPr>
              <a:t>– 12 Dec 2025, Baltimore, USA</a:t>
            </a:r>
            <a:endParaRPr lang="sv-SE" altLang="en-US" sz="9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a:t>
            </a:r>
            <a:r>
              <a:rPr lang="en-GB" altLang="en-US" sz="2800" b="1" dirty="0">
                <a:solidFill>
                  <a:schemeClr val="tx1"/>
                </a:solidFill>
              </a:rPr>
              <a:t>Rel-19 Work and Maintenance</a:t>
            </a:r>
            <a:endParaRPr lang="de-DE" altLang="de-DE" sz="2800" b="1" dirty="0">
              <a:solidFill>
                <a:schemeClr val="tx1"/>
              </a:solidFill>
            </a:endParaRPr>
          </a:p>
        </p:txBody>
      </p:sp>
      <p:graphicFrame>
        <p:nvGraphicFramePr>
          <p:cNvPr id="3" name="Table 2">
            <a:extLst>
              <a:ext uri="{FF2B5EF4-FFF2-40B4-BE49-F238E27FC236}">
                <a16:creationId xmlns:a16="http://schemas.microsoft.com/office/drawing/2014/main" id="{D46BFD9C-D382-4B19-A2AF-F78D30E2D232}"/>
              </a:ext>
            </a:extLst>
          </p:cNvPr>
          <p:cNvGraphicFramePr>
            <a:graphicFrameLocks noGrp="1"/>
          </p:cNvGraphicFramePr>
          <p:nvPr>
            <p:extLst>
              <p:ext uri="{D42A27DB-BD31-4B8C-83A1-F6EECF244321}">
                <p14:modId xmlns:p14="http://schemas.microsoft.com/office/powerpoint/2010/main" val="3518061075"/>
              </p:ext>
            </p:extLst>
          </p:nvPr>
        </p:nvGraphicFramePr>
        <p:xfrm>
          <a:off x="485775" y="1090613"/>
          <a:ext cx="7071451" cy="327660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2106321368"/>
                    </a:ext>
                  </a:extLst>
                </a:gridCol>
                <a:gridCol w="5602636">
                  <a:extLst>
                    <a:ext uri="{9D8B030D-6E8A-4147-A177-3AD203B41FA5}">
                      <a16:colId xmlns:a16="http://schemas.microsoft.com/office/drawing/2014/main" val="2336706768"/>
                    </a:ext>
                  </a:extLst>
                </a:gridCol>
              </a:tblGrid>
              <a:tr h="325300">
                <a:tc>
                  <a:txBody>
                    <a:bodyPr/>
                    <a:lstStyle/>
                    <a:p>
                      <a:r>
                        <a:rPr lang="en-GB" sz="1100" b="1" dirty="0">
                          <a:latin typeface="Arial" panose="020B0604020202020204" pitchFamily="34" charset="0"/>
                          <a:cs typeface="Arial" panose="020B0604020202020204" pitchFamily="34" charset="0"/>
                        </a:rPr>
                        <a:t>Rel-19</a:t>
                      </a:r>
                    </a:p>
                  </a:txBody>
                  <a:tcPr/>
                </a:tc>
                <a:tc>
                  <a:txBody>
                    <a:bodyPr/>
                    <a:lstStyle/>
                    <a:p>
                      <a:r>
                        <a:rPr lang="en-GB" sz="1100" b="0" dirty="0">
                          <a:latin typeface="Arial" panose="020B0604020202020204" pitchFamily="34" charset="0"/>
                          <a:cs typeface="Arial" panose="020B0604020202020204" pitchFamily="34" charset="0"/>
                        </a:rPr>
                        <a:t>SP-251377	CR Pack on TEI19 - Pack 1/2</a:t>
                      </a:r>
                    </a:p>
                    <a:p>
                      <a:r>
                        <a:rPr lang="en-GB" sz="1100" b="0" dirty="0">
                          <a:latin typeface="Arial" panose="020B0604020202020204" pitchFamily="34" charset="0"/>
                          <a:cs typeface="Arial" panose="020B0604020202020204" pitchFamily="34" charset="0"/>
                        </a:rPr>
                        <a:t>SP-251378	CR Pack on TEI19 - Pack 2/2</a:t>
                      </a:r>
                    </a:p>
                    <a:p>
                      <a:r>
                        <a:rPr lang="en-GB" sz="1100" b="0" dirty="0">
                          <a:latin typeface="Arial" panose="020B0604020202020204" pitchFamily="34" charset="0"/>
                          <a:cs typeface="Arial" panose="020B0604020202020204" pitchFamily="34" charset="0"/>
                        </a:rPr>
                        <a:t>SP-251379	CR Pack on AdNRM_Ph3</a:t>
                      </a:r>
                    </a:p>
                    <a:p>
                      <a:r>
                        <a:rPr lang="en-GB" sz="1100" b="0" dirty="0">
                          <a:latin typeface="Arial" panose="020B0604020202020204" pitchFamily="34" charset="0"/>
                          <a:cs typeface="Arial" panose="020B0604020202020204" pitchFamily="34" charset="0"/>
                        </a:rPr>
                        <a:t>SP-251381	CR Pack on </a:t>
                      </a:r>
                      <a:r>
                        <a:rPr lang="en-GB" sz="1100" b="0" dirty="0" err="1">
                          <a:latin typeface="Arial" panose="020B0604020202020204" pitchFamily="34" charset="0"/>
                          <a:cs typeface="Arial" panose="020B0604020202020204" pitchFamily="34" charset="0"/>
                        </a:rPr>
                        <a:t>TraceQoE_OAM</a:t>
                      </a:r>
                      <a:endParaRPr lang="en-GB" sz="1100" b="0" dirty="0">
                        <a:latin typeface="Arial" panose="020B0604020202020204" pitchFamily="34" charset="0"/>
                        <a:cs typeface="Arial" panose="020B0604020202020204" pitchFamily="34" charset="0"/>
                      </a:endParaRPr>
                    </a:p>
                    <a:p>
                      <a:r>
                        <a:rPr lang="en-GB" sz="1100" b="0" dirty="0">
                          <a:latin typeface="Arial" panose="020B0604020202020204" pitchFamily="34" charset="0"/>
                          <a:cs typeface="Arial" panose="020B0604020202020204" pitchFamily="34" charset="0"/>
                        </a:rPr>
                        <a:t>SP-251383	CR Pack on CCLM</a:t>
                      </a:r>
                    </a:p>
                    <a:p>
                      <a:r>
                        <a:rPr lang="en-GB" sz="1100" b="0" dirty="0">
                          <a:latin typeface="Arial" panose="020B0604020202020204" pitchFamily="34" charset="0"/>
                          <a:cs typeface="Arial" panose="020B0604020202020204" pitchFamily="34" charset="0"/>
                        </a:rPr>
                        <a:t>SP-251384	CR Pack on NDT</a:t>
                      </a:r>
                    </a:p>
                    <a:p>
                      <a:r>
                        <a:rPr lang="en-GB" sz="1100" b="0" dirty="0">
                          <a:latin typeface="Arial" panose="020B0604020202020204" pitchFamily="34" charset="0"/>
                          <a:cs typeface="Arial" panose="020B0604020202020204" pitchFamily="34" charset="0"/>
                        </a:rPr>
                        <a:t>SP-251387	CR Pack on SBMA_Ph3</a:t>
                      </a:r>
                    </a:p>
                    <a:p>
                      <a:r>
                        <a:rPr lang="en-GB" sz="1100" b="0" dirty="0">
                          <a:latin typeface="Arial" panose="020B0604020202020204" pitchFamily="34" charset="0"/>
                          <a:cs typeface="Arial" panose="020B0604020202020204" pitchFamily="34" charset="0"/>
                        </a:rPr>
                        <a:t>SP-251390	CR Pack on AIML_MGT_Ph2</a:t>
                      </a:r>
                    </a:p>
                    <a:p>
                      <a:r>
                        <a:rPr lang="en-GB" sz="1100" b="0" dirty="0">
                          <a:latin typeface="Arial" panose="020B0604020202020204" pitchFamily="34" charset="0"/>
                          <a:cs typeface="Arial" panose="020B0604020202020204" pitchFamily="34" charset="0"/>
                        </a:rPr>
                        <a:t>SP-251392	CR Pack on PM_KPI_5G_Ph4</a:t>
                      </a:r>
                    </a:p>
                    <a:p>
                      <a:r>
                        <a:rPr lang="en-GB" sz="1100" b="0" dirty="0">
                          <a:latin typeface="Arial" panose="020B0604020202020204" pitchFamily="34" charset="0"/>
                          <a:cs typeface="Arial" panose="020B0604020202020204" pitchFamily="34" charset="0"/>
                        </a:rPr>
                        <a:t>SP-251393	CR Pack on MADCOL_Ph2</a:t>
                      </a:r>
                    </a:p>
                    <a:p>
                      <a:r>
                        <a:rPr lang="en-GB" sz="1100" b="0" dirty="0">
                          <a:latin typeface="Arial" panose="020B0604020202020204" pitchFamily="34" charset="0"/>
                          <a:cs typeface="Arial" panose="020B0604020202020204" pitchFamily="34" charset="0"/>
                        </a:rPr>
                        <a:t>SP-251394	CR Pack on IDMS_MN_Ph3</a:t>
                      </a:r>
                    </a:p>
                    <a:p>
                      <a:r>
                        <a:rPr lang="en-GB" sz="1100" b="0" dirty="0">
                          <a:latin typeface="Arial" panose="020B0604020202020204" pitchFamily="34" charset="0"/>
                          <a:cs typeface="Arial" panose="020B0604020202020204" pitchFamily="34" charset="0"/>
                        </a:rPr>
                        <a:t>SP-251401	CR Pack on </a:t>
                      </a:r>
                      <a:r>
                        <a:rPr lang="en-GB" sz="1100" b="0" dirty="0" err="1">
                          <a:latin typeface="Arial" panose="020B0604020202020204" pitchFamily="34" charset="0"/>
                          <a:cs typeface="Arial" panose="020B0604020202020204" pitchFamily="34" charset="0"/>
                        </a:rPr>
                        <a:t>PlanM</a:t>
                      </a:r>
                      <a:endParaRPr lang="en-GB" sz="1100" b="0" dirty="0">
                        <a:latin typeface="Arial" panose="020B0604020202020204" pitchFamily="34" charset="0"/>
                        <a:cs typeface="Arial" panose="020B0604020202020204" pitchFamily="34" charset="0"/>
                      </a:endParaRPr>
                    </a:p>
                    <a:p>
                      <a:r>
                        <a:rPr lang="en-GB" sz="1100" b="0" dirty="0">
                          <a:latin typeface="Arial" panose="020B0604020202020204" pitchFamily="34" charset="0"/>
                          <a:cs typeface="Arial" panose="020B0604020202020204" pitchFamily="34" charset="0"/>
                        </a:rPr>
                        <a:t>SP-251402	CR Pack on Energy_OAM_Ph3</a:t>
                      </a:r>
                    </a:p>
                    <a:p>
                      <a:r>
                        <a:rPr lang="en-GB" sz="1100" b="0" dirty="0">
                          <a:latin typeface="Arial" panose="020B0604020202020204" pitchFamily="34" charset="0"/>
                          <a:cs typeface="Arial" panose="020B0604020202020204" pitchFamily="34" charset="0"/>
                        </a:rPr>
                        <a:t>SP-251405	CR Pack on </a:t>
                      </a:r>
                      <a:r>
                        <a:rPr lang="en-GB" sz="1100" b="0" dirty="0" err="1">
                          <a:latin typeface="Arial" panose="020B0604020202020204" pitchFamily="34" charset="0"/>
                          <a:cs typeface="Arial" panose="020B0604020202020204" pitchFamily="34" charset="0"/>
                        </a:rPr>
                        <a:t>NR_mobile_IAB_OAM</a:t>
                      </a:r>
                      <a:endParaRPr lang="en-GB" sz="1100" b="0" dirty="0">
                        <a:latin typeface="Arial" panose="020B0604020202020204" pitchFamily="34" charset="0"/>
                        <a:cs typeface="Arial" panose="020B0604020202020204" pitchFamily="34" charset="0"/>
                      </a:endParaRPr>
                    </a:p>
                    <a:p>
                      <a:r>
                        <a:rPr lang="en-GB" sz="1100" b="0" dirty="0">
                          <a:latin typeface="Arial" panose="020B0604020202020204" pitchFamily="34" charset="0"/>
                          <a:cs typeface="Arial" panose="020B0604020202020204" pitchFamily="34" charset="0"/>
                        </a:rPr>
                        <a:t>SP-251406	CR Pack on </a:t>
                      </a:r>
                      <a:r>
                        <a:rPr lang="en-GB" sz="1100" b="0" dirty="0" err="1">
                          <a:latin typeface="Arial" panose="020B0604020202020204" pitchFamily="34" charset="0"/>
                          <a:cs typeface="Arial" panose="020B0604020202020204" pitchFamily="34" charset="0"/>
                        </a:rPr>
                        <a:t>NR_RedCap_OAM</a:t>
                      </a:r>
                      <a:endParaRPr lang="en-GB" sz="1100" b="0" dirty="0">
                        <a:latin typeface="Arial" panose="020B0604020202020204" pitchFamily="34" charset="0"/>
                        <a:cs typeface="Arial" panose="020B0604020202020204" pitchFamily="34" charset="0"/>
                      </a:endParaRPr>
                    </a:p>
                    <a:p>
                      <a:r>
                        <a:rPr lang="en-GB" sz="1100" b="0" dirty="0">
                          <a:latin typeface="Arial" panose="020B0604020202020204" pitchFamily="34" charset="0"/>
                          <a:cs typeface="Arial" panose="020B0604020202020204" pitchFamily="34" charset="0"/>
                        </a:rPr>
                        <a:t>SP-251407	CR Pack on </a:t>
                      </a:r>
                      <a:r>
                        <a:rPr lang="en-GB" sz="1100" b="0" dirty="0" err="1">
                          <a:latin typeface="Arial" panose="020B0604020202020204" pitchFamily="34" charset="0"/>
                          <a:cs typeface="Arial" panose="020B0604020202020204" pitchFamily="34" charset="0"/>
                        </a:rPr>
                        <a:t>Data_SREP</a:t>
                      </a:r>
                      <a:endParaRPr lang="en-GB" sz="1100" b="0" dirty="0">
                        <a:latin typeface="Arial" panose="020B0604020202020204" pitchFamily="34" charset="0"/>
                        <a:cs typeface="Arial" panose="020B0604020202020204" pitchFamily="34" charset="0"/>
                      </a:endParaRPr>
                    </a:p>
                    <a:p>
                      <a:r>
                        <a:rPr lang="en-GB" sz="1100" b="0" dirty="0">
                          <a:latin typeface="Arial" panose="020B0604020202020204" pitchFamily="34" charset="0"/>
                          <a:cs typeface="Arial" panose="020B0604020202020204" pitchFamily="34" charset="0"/>
                        </a:rPr>
                        <a:t>SP-251408	CR Pack on MINT-CH</a:t>
                      </a:r>
                    </a:p>
                    <a:p>
                      <a:r>
                        <a:rPr lang="en-GB" sz="1100" b="0" dirty="0">
                          <a:latin typeface="Arial" panose="020B0604020202020204" pitchFamily="34" charset="0"/>
                          <a:cs typeface="Arial" panose="020B0604020202020204" pitchFamily="34" charset="0"/>
                        </a:rPr>
                        <a:t>SP-251409	CR Pack on 5GSAT_Ph3-CH</a:t>
                      </a:r>
                    </a:p>
                    <a:p>
                      <a:pPr marL="0" marR="0" lvl="0" indent="0" algn="l" defTabSz="914296" rtl="0" eaLnBrk="1" fontAlgn="auto" latinLnBrk="0" hangingPunct="1">
                        <a:lnSpc>
                          <a:spcPct val="100000"/>
                        </a:lnSpc>
                        <a:spcBef>
                          <a:spcPts val="0"/>
                        </a:spcBef>
                        <a:spcAft>
                          <a:spcPts val="0"/>
                        </a:spcAft>
                        <a:buClrTx/>
                        <a:buSzTx/>
                        <a:buFontTx/>
                        <a:buNone/>
                        <a:tabLst/>
                        <a:defRPr/>
                      </a:pPr>
                      <a:r>
                        <a:rPr lang="en-GB" altLang="zh-CN" sz="1100" b="0" dirty="0">
                          <a:latin typeface="Arial" panose="020B0604020202020204" pitchFamily="34" charset="0"/>
                          <a:cs typeface="Arial" panose="020B0604020202020204" pitchFamily="34" charset="0"/>
                        </a:rPr>
                        <a:t>SP-251397	CR Pack on </a:t>
                      </a:r>
                      <a:r>
                        <a:rPr lang="en-GB" altLang="zh-CN" sz="1100" b="0" dirty="0" err="1">
                          <a:latin typeface="Arial" panose="020B0604020202020204" pitchFamily="34" charset="0"/>
                          <a:cs typeface="Arial" panose="020B0604020202020204" pitchFamily="34" charset="0"/>
                        </a:rPr>
                        <a:t>CHFSeg</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173463748"/>
                  </a:ext>
                </a:extLst>
              </a:tr>
            </a:tbl>
          </a:graphicData>
        </a:graphic>
      </p:graphicFrame>
    </p:spTree>
    <p:extLst>
      <p:ext uri="{BB962C8B-B14F-4D97-AF65-F5344CB8AC3E}">
        <p14:creationId xmlns:p14="http://schemas.microsoft.com/office/powerpoint/2010/main" val="319331252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FD694-B621-E0CC-59D5-2D5D1C99C6E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4351494-518C-8366-8CAC-FB4F4ED458DF}"/>
              </a:ext>
            </a:extLst>
          </p:cNvPr>
          <p:cNvSpPr txBox="1">
            <a:spLocks/>
          </p:cNvSpPr>
          <p:nvPr/>
        </p:nvSpPr>
        <p:spPr>
          <a:xfrm>
            <a:off x="303213" y="2076263"/>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Add support to NCI reconfiguration by IAB-donor-CU required by RAN</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highlight>
                  <a:srgbClr val="00FF00"/>
                </a:highlight>
              </a:rPr>
              <a:t>This work item is completed.</a:t>
            </a:r>
            <a:endParaRPr lang="en-US" altLang="de-DE" sz="1200" kern="0" dirty="0">
              <a:highlight>
                <a:srgbClr val="00FF00"/>
              </a:highlight>
            </a:endParaRPr>
          </a:p>
        </p:txBody>
      </p:sp>
      <p:sp>
        <p:nvSpPr>
          <p:cNvPr id="4" name="Title 1">
            <a:extLst>
              <a:ext uri="{FF2B5EF4-FFF2-40B4-BE49-F238E27FC236}">
                <a16:creationId xmlns:a16="http://schemas.microsoft.com/office/drawing/2014/main" id="{4B5033E1-A2B9-0120-CC91-C61B756DB3A0}"/>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2.2) </a:t>
            </a:r>
            <a:r>
              <a:rPr lang="en-GB" altLang="en-US" sz="2800" b="1" dirty="0">
                <a:solidFill>
                  <a:schemeClr val="tx1"/>
                </a:solidFill>
              </a:rPr>
              <a:t>Rel-19 SID/WID: </a:t>
            </a:r>
            <a:r>
              <a:rPr lang="en-US" altLang="zh-CN" sz="2800" kern="1200" dirty="0">
                <a:solidFill>
                  <a:srgbClr val="000000"/>
                </a:solidFill>
                <a:ea typeface="等线" panose="02010600030101010101" pitchFamily="2" charset="-122"/>
              </a:rPr>
              <a:t>NR_MOBILE_IAB_OAM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8F098F8-ABD5-2301-4DC0-1FE8FD7E4A48}"/>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FF2A4D8E-0B22-5163-0AA1-16A514675640}"/>
              </a:ext>
            </a:extLst>
          </p:cNvPr>
          <p:cNvGraphicFramePr>
            <a:graphicFrameLocks noGrp="1"/>
          </p:cNvGraphicFramePr>
          <p:nvPr>
            <p:extLst>
              <p:ext uri="{D42A27DB-BD31-4B8C-83A1-F6EECF244321}">
                <p14:modId xmlns:p14="http://schemas.microsoft.com/office/powerpoint/2010/main" val="2756970359"/>
              </p:ext>
            </p:extLst>
          </p:nvPr>
        </p:nvGraphicFramePr>
        <p:xfrm>
          <a:off x="303213" y="1109663"/>
          <a:ext cx="8180387" cy="568241"/>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1060015</a:t>
                      </a:r>
                    </a:p>
                  </a:txBody>
                  <a:tcPr marL="6901" marR="6901" marT="6901" marB="0"/>
                </a:tc>
                <a:tc>
                  <a:txBody>
                    <a:bodyPr/>
                    <a:lstStyle/>
                    <a:p>
                      <a:pPr marL="0" algn="l" defTabSz="1219170" rtl="0" eaLnBrk="1" fontAlgn="t" latinLnBrk="0" hangingPunct="1"/>
                      <a:r>
                        <a:rPr lang="en-US" sz="900" b="0" i="0" u="none" strike="noStrike" kern="1200" dirty="0">
                          <a:solidFill>
                            <a:srgbClr val="000000"/>
                          </a:solidFill>
                          <a:effectLst/>
                          <a:latin typeface="+mn-lt"/>
                          <a:ea typeface="等线" panose="02010600030101010101" pitchFamily="2" charset="-122"/>
                          <a:cs typeface="+mn-cs"/>
                        </a:rPr>
                        <a:t>Management of IAB nodes </a:t>
                      </a:r>
                    </a:p>
                  </a:txBody>
                  <a:tcPr marL="6901" marR="6901" marT="6901" marB="0"/>
                </a:tc>
                <a:tc>
                  <a:txBody>
                    <a:bodyPr/>
                    <a:lstStyle/>
                    <a:p>
                      <a:pPr marL="0" algn="l" defTabSz="1219170" rtl="0" eaLnBrk="1" fontAlgn="t" latinLnBrk="0" hangingPunct="1"/>
                      <a:r>
                        <a:rPr lang="en-US" sz="900" b="0" i="0" u="none" strike="noStrike" kern="1200" dirty="0">
                          <a:solidFill>
                            <a:srgbClr val="000000"/>
                          </a:solidFill>
                          <a:effectLst/>
                          <a:latin typeface="+mn-lt"/>
                          <a:ea typeface="等线" panose="02010600030101010101" pitchFamily="2" charset="-122"/>
                          <a:cs typeface="+mn-cs"/>
                        </a:rPr>
                        <a:t>NR_MOBILE_IAB_OAM</a:t>
                      </a:r>
                    </a:p>
                  </a:txBody>
                  <a:tcPr marL="6901" marR="6901" marT="6901" marB="0"/>
                </a:tc>
                <a:tc>
                  <a:txBody>
                    <a:bodyPr/>
                    <a:lstStyle/>
                    <a:p>
                      <a:pPr marL="0" algn="l" defTabSz="1219170" rtl="0" eaLnBrk="1" fontAlgn="t" latinLnBrk="0" hangingPunct="1"/>
                      <a:r>
                        <a:rPr lang="en-US" altLang="zh-CN" sz="900" b="0" i="0" u="none" strike="noStrike" kern="1200" dirty="0">
                          <a:solidFill>
                            <a:srgbClr val="000000"/>
                          </a:solidFill>
                          <a:effectLst/>
                          <a:highlight>
                            <a:srgbClr val="00FFFF"/>
                          </a:highlight>
                          <a:latin typeface="+mn-lt"/>
                          <a:ea typeface="等线" panose="02010600030101010101" pitchFamily="2" charset="-122"/>
                          <a:cs typeface="+mn-cs"/>
                        </a:rPr>
                        <a:t>09/09/2025-&gt;09/12/2025</a:t>
                      </a:r>
                    </a:p>
                  </a:txBody>
                  <a:tcPr marL="6901" marR="6901" marT="6901" marB="0"/>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70%</a:t>
                      </a:r>
                    </a:p>
                  </a:txBody>
                  <a:tcPr marL="6901" marR="6901" marT="6901" marB="0"/>
                </a:tc>
                <a:tc>
                  <a:txBody>
                    <a:bodyPr/>
                    <a:lstStyle/>
                    <a:p>
                      <a:pPr algn="l" fontAlgn="t"/>
                      <a:r>
                        <a:rPr lang="en-US" sz="900" b="0" i="0" u="sng" strike="noStrike">
                          <a:solidFill>
                            <a:srgbClr val="0563C1"/>
                          </a:solidFill>
                          <a:effectLst/>
                          <a:latin typeface="+mn-lt"/>
                          <a:ea typeface="微软雅黑" panose="020B0503020204020204" pitchFamily="34" charset="-122"/>
                          <a:hlinkClick r:id="rId3"/>
                        </a:rPr>
                        <a:t>SP-241948</a:t>
                      </a:r>
                      <a:endParaRPr lang="en-US" sz="9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900" b="0" i="0" u="sng" strike="noStrike" dirty="0">
                          <a:solidFill>
                            <a:srgbClr val="FF0000"/>
                          </a:solidFill>
                          <a:effectLst/>
                          <a:latin typeface="+mn-lt"/>
                          <a:ea typeface="微软雅黑" panose="020B0503020204020204" pitchFamily="34" charset="-122"/>
                        </a:rPr>
                        <a:t>100%</a:t>
                      </a:r>
                    </a:p>
                  </a:txBody>
                  <a:tcPr marL="6901" marR="6901" marT="6901" marB="0"/>
                </a:tc>
                <a:tc>
                  <a:txBody>
                    <a:bodyPr/>
                    <a:lstStyle/>
                    <a:p>
                      <a:pPr algn="l" fontAlgn="t"/>
                      <a:r>
                        <a:rPr lang="en-US" sz="900" b="0" i="0" u="none" strike="noStrike" dirty="0">
                          <a:solidFill>
                            <a:schemeClr val="tx1"/>
                          </a:solidFill>
                          <a:effectLst/>
                          <a:highlight>
                            <a:srgbClr val="00FFFF"/>
                          </a:highlight>
                          <a:latin typeface="+mn-lt"/>
                          <a:ea typeface="微软雅黑" panose="020B0503020204020204" pitchFamily="34" charset="-122"/>
                        </a:rPr>
                        <a:t>3 months Exception approved in SA#109</a:t>
                      </a:r>
                    </a:p>
                  </a:txBody>
                  <a:tcPr marL="6901" marR="6901" marT="6901"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3359052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226208" y="68036"/>
            <a:ext cx="7522028" cy="574221"/>
          </a:xfrm>
        </p:spPr>
        <p:txBody>
          <a:bodyPr/>
          <a:lstStyle/>
          <a:p>
            <a:pPr algn="l" eaLnBrk="1" hangingPunct="1"/>
            <a:r>
              <a:rPr lang="en-US" altLang="de-DE" sz="2800" b="1" dirty="0">
                <a:solidFill>
                  <a:schemeClr val="tx1"/>
                </a:solidFill>
              </a:rPr>
              <a:t>2.3) Rel-20 5G-A Work and Maintenance</a:t>
            </a:r>
          </a:p>
        </p:txBody>
      </p:sp>
      <p:graphicFrame>
        <p:nvGraphicFramePr>
          <p:cNvPr id="2" name="Table 2">
            <a:extLst>
              <a:ext uri="{FF2B5EF4-FFF2-40B4-BE49-F238E27FC236}">
                <a16:creationId xmlns:a16="http://schemas.microsoft.com/office/drawing/2014/main" id="{33EF1E18-863C-CB16-C37C-66BD792D1484}"/>
              </a:ext>
            </a:extLst>
          </p:cNvPr>
          <p:cNvGraphicFramePr>
            <a:graphicFrameLocks noGrp="1"/>
          </p:cNvGraphicFramePr>
          <p:nvPr>
            <p:extLst>
              <p:ext uri="{D42A27DB-BD31-4B8C-83A1-F6EECF244321}">
                <p14:modId xmlns:p14="http://schemas.microsoft.com/office/powerpoint/2010/main" val="2758459676"/>
              </p:ext>
            </p:extLst>
          </p:nvPr>
        </p:nvGraphicFramePr>
        <p:xfrm>
          <a:off x="226208" y="849158"/>
          <a:ext cx="8721310" cy="3916166"/>
        </p:xfrm>
        <a:graphic>
          <a:graphicData uri="http://schemas.openxmlformats.org/drawingml/2006/table">
            <a:tbl>
              <a:tblPr firstRow="1" firstCol="1" bandRow="1">
                <a:tableStyleId>{F5AB1C69-6EDB-4FF4-983F-18BD219EF322}</a:tableStyleId>
              </a:tblPr>
              <a:tblGrid>
                <a:gridCol w="551783">
                  <a:extLst>
                    <a:ext uri="{9D8B030D-6E8A-4147-A177-3AD203B41FA5}">
                      <a16:colId xmlns:a16="http://schemas.microsoft.com/office/drawing/2014/main" val="20000"/>
                    </a:ext>
                  </a:extLst>
                </a:gridCol>
                <a:gridCol w="3524289">
                  <a:extLst>
                    <a:ext uri="{9D8B030D-6E8A-4147-A177-3AD203B41FA5}">
                      <a16:colId xmlns:a16="http://schemas.microsoft.com/office/drawing/2014/main" val="20001"/>
                    </a:ext>
                  </a:extLst>
                </a:gridCol>
                <a:gridCol w="1038204">
                  <a:extLst>
                    <a:ext uri="{9D8B030D-6E8A-4147-A177-3AD203B41FA5}">
                      <a16:colId xmlns:a16="http://schemas.microsoft.com/office/drawing/2014/main" val="20002"/>
                    </a:ext>
                  </a:extLst>
                </a:gridCol>
                <a:gridCol w="893355">
                  <a:extLst>
                    <a:ext uri="{9D8B030D-6E8A-4147-A177-3AD203B41FA5}">
                      <a16:colId xmlns:a16="http://schemas.microsoft.com/office/drawing/2014/main" val="20003"/>
                    </a:ext>
                  </a:extLst>
                </a:gridCol>
                <a:gridCol w="613737">
                  <a:extLst>
                    <a:ext uri="{9D8B030D-6E8A-4147-A177-3AD203B41FA5}">
                      <a16:colId xmlns:a16="http://schemas.microsoft.com/office/drawing/2014/main" val="20004"/>
                    </a:ext>
                  </a:extLst>
                </a:gridCol>
                <a:gridCol w="550750">
                  <a:extLst>
                    <a:ext uri="{9D8B030D-6E8A-4147-A177-3AD203B41FA5}">
                      <a16:colId xmlns:a16="http://schemas.microsoft.com/office/drawing/2014/main" val="20005"/>
                    </a:ext>
                  </a:extLst>
                </a:gridCol>
                <a:gridCol w="460979">
                  <a:extLst>
                    <a:ext uri="{9D8B030D-6E8A-4147-A177-3AD203B41FA5}">
                      <a16:colId xmlns:a16="http://schemas.microsoft.com/office/drawing/2014/main" val="20006"/>
                    </a:ext>
                  </a:extLst>
                </a:gridCol>
                <a:gridCol w="1088213">
                  <a:extLst>
                    <a:ext uri="{9D8B030D-6E8A-4147-A177-3AD203B41FA5}">
                      <a16:colId xmlns:a16="http://schemas.microsoft.com/office/drawing/2014/main" val="1908257813"/>
                    </a:ext>
                  </a:extLst>
                </a:gridCol>
              </a:tblGrid>
              <a:tr h="189418">
                <a:tc>
                  <a:txBody>
                    <a:bodyPr/>
                    <a:lstStyle/>
                    <a:p>
                      <a:pPr algn="ctr">
                        <a:lnSpc>
                          <a:spcPct val="107000"/>
                        </a:lnSpc>
                        <a:spcAft>
                          <a:spcPts val="800"/>
                        </a:spcAft>
                      </a:pPr>
                      <a:r>
                        <a:rPr lang="en-GB" sz="900" i="0" dirty="0">
                          <a:solidFill>
                            <a:schemeClr val="tx1"/>
                          </a:solidFill>
                          <a:latin typeface="+mn-lt"/>
                        </a:rPr>
                        <a:t>UID</a:t>
                      </a:r>
                    </a:p>
                  </a:txBody>
                  <a:tcPr marL="36001" marR="36001" marT="0" marB="0" anchor="ctr"/>
                </a:tc>
                <a:tc>
                  <a:txBody>
                    <a:bodyPr/>
                    <a:lstStyle/>
                    <a:p>
                      <a:pPr algn="ctr">
                        <a:lnSpc>
                          <a:spcPct val="107000"/>
                        </a:lnSpc>
                        <a:spcAft>
                          <a:spcPts val="800"/>
                        </a:spcAft>
                      </a:pPr>
                      <a:r>
                        <a:rPr lang="en-GB" sz="900" i="0" dirty="0">
                          <a:solidFill>
                            <a:schemeClr val="tx1"/>
                          </a:solidFill>
                          <a:latin typeface="+mn-lt"/>
                        </a:rPr>
                        <a:t>Name</a:t>
                      </a:r>
                    </a:p>
                  </a:txBody>
                  <a:tcPr marL="36001" marR="36001" marT="0" marB="0" anchor="ctr"/>
                </a:tc>
                <a:tc>
                  <a:txBody>
                    <a:bodyPr/>
                    <a:lstStyle/>
                    <a:p>
                      <a:pPr algn="ctr">
                        <a:lnSpc>
                          <a:spcPct val="107000"/>
                        </a:lnSpc>
                        <a:spcAft>
                          <a:spcPts val="800"/>
                        </a:spcAft>
                      </a:pPr>
                      <a:r>
                        <a:rPr lang="en-GB" sz="900" i="0" dirty="0">
                          <a:solidFill>
                            <a:schemeClr val="tx1"/>
                          </a:solidFill>
                          <a:latin typeface="+mn-lt"/>
                        </a:rPr>
                        <a:t>Acronym</a:t>
                      </a:r>
                    </a:p>
                  </a:txBody>
                  <a:tcPr marL="36001" marR="36001" marT="0" marB="0" anchor="ctr"/>
                </a:tc>
                <a:tc>
                  <a:txBody>
                    <a:bodyPr/>
                    <a:lstStyle/>
                    <a:p>
                      <a:pPr algn="ctr">
                        <a:lnSpc>
                          <a:spcPct val="107000"/>
                        </a:lnSpc>
                        <a:spcAft>
                          <a:spcPts val="800"/>
                        </a:spcAft>
                      </a:pPr>
                      <a:r>
                        <a:rPr lang="en-GB" sz="900" i="0" dirty="0">
                          <a:solidFill>
                            <a:schemeClr val="tx1"/>
                          </a:solidFill>
                          <a:latin typeface="+mn-lt"/>
                        </a:rPr>
                        <a:t>Target (dd/mm/</a:t>
                      </a:r>
                      <a:r>
                        <a:rPr lang="en-GB" sz="900" i="0" dirty="0" err="1">
                          <a:solidFill>
                            <a:schemeClr val="tx1"/>
                          </a:solidFill>
                          <a:latin typeface="+mn-lt"/>
                        </a:rPr>
                        <a:t>yyyy</a:t>
                      </a:r>
                      <a:r>
                        <a:rPr lang="en-GB" sz="900" i="0" dirty="0">
                          <a:solidFill>
                            <a:schemeClr val="tx1"/>
                          </a:solidFill>
                          <a:latin typeface="+mn-lt"/>
                        </a:rPr>
                        <a:t>)</a:t>
                      </a:r>
                    </a:p>
                  </a:txBody>
                  <a:tcPr marL="36001" marR="36001" marT="0" marB="0" anchor="ctr"/>
                </a:tc>
                <a:tc>
                  <a:txBody>
                    <a:bodyPr/>
                    <a:lstStyle/>
                    <a:p>
                      <a:pPr algn="ctr">
                        <a:lnSpc>
                          <a:spcPct val="107000"/>
                        </a:lnSpc>
                        <a:spcAft>
                          <a:spcPts val="800"/>
                        </a:spcAft>
                      </a:pPr>
                      <a:r>
                        <a:rPr lang="en-GB" sz="900" i="0" dirty="0">
                          <a:solidFill>
                            <a:schemeClr val="tx1"/>
                          </a:solidFill>
                          <a:latin typeface="+mn-lt"/>
                        </a:rPr>
                        <a:t>Old %</a:t>
                      </a:r>
                    </a:p>
                  </a:txBody>
                  <a:tcPr marL="36001" marR="36001" marT="0" marB="0" anchor="ctr"/>
                </a:tc>
                <a:tc>
                  <a:txBody>
                    <a:bodyPr/>
                    <a:lstStyle/>
                    <a:p>
                      <a:pPr algn="ctr">
                        <a:lnSpc>
                          <a:spcPct val="107000"/>
                        </a:lnSpc>
                        <a:spcAft>
                          <a:spcPts val="800"/>
                        </a:spcAft>
                      </a:pPr>
                      <a:r>
                        <a:rPr lang="en-GB" sz="900" b="1" i="0" kern="1200" dirty="0">
                          <a:solidFill>
                            <a:schemeClr val="tx1"/>
                          </a:solidFill>
                          <a:latin typeface="+mn-lt"/>
                          <a:ea typeface="+mn-ea"/>
                          <a:cs typeface="+mn-cs"/>
                        </a:rPr>
                        <a:t>WID</a:t>
                      </a:r>
                      <a:endParaRPr lang="en-GB" sz="900" i="0" dirty="0">
                        <a:solidFill>
                          <a:schemeClr val="tx1"/>
                        </a:solidFill>
                        <a:latin typeface="+mn-lt"/>
                      </a:endParaRPr>
                    </a:p>
                  </a:txBody>
                  <a:tcPr marL="36001" marR="36001" marT="0" marB="0" anchor="ctr"/>
                </a:tc>
                <a:tc>
                  <a:txBody>
                    <a:bodyPr/>
                    <a:lstStyle/>
                    <a:p>
                      <a:pPr algn="ctr">
                        <a:lnSpc>
                          <a:spcPct val="107000"/>
                        </a:lnSpc>
                        <a:spcAft>
                          <a:spcPts val="800"/>
                        </a:spcAft>
                      </a:pPr>
                      <a:r>
                        <a:rPr lang="en-GB" sz="900" i="0" dirty="0">
                          <a:solidFill>
                            <a:srgbClr val="FF0000"/>
                          </a:solidFill>
                          <a:latin typeface="+mn-lt"/>
                        </a:rPr>
                        <a:t>New %</a:t>
                      </a:r>
                      <a:endParaRPr lang="en-GB" sz="900" b="1" i="0" kern="1200" dirty="0">
                        <a:solidFill>
                          <a:schemeClr val="lt1"/>
                        </a:solidFill>
                        <a:latin typeface="+mn-lt"/>
                        <a:ea typeface="+mn-ea"/>
                        <a:cs typeface="+mn-cs"/>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900" b="1" i="0" dirty="0">
                          <a:solidFill>
                            <a:srgbClr val="FF0000"/>
                          </a:solidFill>
                          <a:latin typeface="+mn-lt"/>
                          <a:ea typeface="微软雅黑" panose="020B0503020204020204" pitchFamily="34" charset="-122"/>
                        </a:rPr>
                        <a:t>Change or comment</a:t>
                      </a:r>
                      <a:endParaRPr lang="en-GB" sz="900" b="1" i="0" kern="1200" dirty="0">
                        <a:solidFill>
                          <a:schemeClr val="lt1"/>
                        </a:solidFill>
                        <a:latin typeface="+mn-lt"/>
                        <a:ea typeface="+mn-ea"/>
                        <a:cs typeface="+mn-cs"/>
                      </a:endParaRPr>
                    </a:p>
                  </a:txBody>
                  <a:tcPr marL="36001" marR="36001" marT="0" marB="0" anchor="ctr"/>
                </a:tc>
                <a:extLst>
                  <a:ext uri="{0D108BD9-81ED-4DB2-BD59-A6C34878D82A}">
                    <a16:rowId xmlns:a16="http://schemas.microsoft.com/office/drawing/2014/main" val="10000"/>
                  </a:ext>
                </a:extLst>
              </a:tr>
              <a:tr h="186066">
                <a:tc>
                  <a:txBody>
                    <a:bodyPr/>
                    <a:lstStyle/>
                    <a:p>
                      <a:pPr algn="r" fontAlgn="b"/>
                      <a:r>
                        <a:rPr lang="en-US" altLang="zh-CN" sz="900" b="0" i="0" u="none" strike="noStrike">
                          <a:solidFill>
                            <a:srgbClr val="000000"/>
                          </a:solidFill>
                          <a:effectLst/>
                          <a:latin typeface="+mn-lt"/>
                          <a:ea typeface="宋体" panose="02010600030101010101" pitchFamily="2" charset="-122"/>
                        </a:rPr>
                        <a:t>1080012</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Study on AIML management phase 3</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FS_AIML_MGT_Ph3</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dirty="0">
                          <a:solidFill>
                            <a:srgbClr val="0000FF"/>
                          </a:solidFill>
                          <a:effectLst/>
                          <a:latin typeface="+mn-lt"/>
                          <a:ea typeface="宋体" panose="02010600030101010101" pitchFamily="2" charset="-122"/>
                          <a:hlinkClick r:id="rId2"/>
                        </a:rPr>
                        <a:t>SP-250867</a:t>
                      </a:r>
                      <a:endParaRPr lang="en-US" sz="900" b="0" i="0" u="sng" strike="noStrike" dirty="0">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23%</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1032427755"/>
                  </a:ext>
                </a:extLst>
              </a:tr>
              <a:tr h="186066">
                <a:tc>
                  <a:txBody>
                    <a:bodyPr/>
                    <a:lstStyle/>
                    <a:p>
                      <a:pPr algn="r" fontAlgn="b"/>
                      <a:r>
                        <a:rPr lang="en-US" altLang="zh-CN" sz="900" b="0" i="0" u="none" strike="noStrike">
                          <a:solidFill>
                            <a:srgbClr val="000000"/>
                          </a:solidFill>
                          <a:effectLst/>
                          <a:latin typeface="+mn-lt"/>
                          <a:ea typeface="宋体" panose="02010600030101010101" pitchFamily="2" charset="-122"/>
                        </a:rPr>
                        <a:t>1080005</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energy efficiency and energy saving aspects of 5G Advanced</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FS_Energy_Ph4_OAM</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3"/>
                        </a:rPr>
                        <a:t>SP-251025</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15%</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827556753"/>
                  </a:ext>
                </a:extLst>
              </a:tr>
              <a:tr h="186066">
                <a:tc>
                  <a:txBody>
                    <a:bodyPr/>
                    <a:lstStyle/>
                    <a:p>
                      <a:pPr algn="r" fontAlgn="b"/>
                      <a:r>
                        <a:rPr lang="en-US" altLang="zh-CN" sz="900" b="0" i="0" u="none" strike="noStrike">
                          <a:solidFill>
                            <a:srgbClr val="000000"/>
                          </a:solidFill>
                          <a:effectLst/>
                          <a:latin typeface="+mn-lt"/>
                          <a:ea typeface="宋体" panose="02010600030101010101" pitchFamily="2" charset="-122"/>
                        </a:rPr>
                        <a:t>1080006</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intent driven management services for mobile network phase 4</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FS_IDMS_MN_Ph4</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15%</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4"/>
                        </a:rPr>
                        <a:t>SP-250861</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85%</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024457355"/>
                  </a:ext>
                </a:extLst>
              </a:tr>
              <a:tr h="96804">
                <a:tc>
                  <a:txBody>
                    <a:bodyPr/>
                    <a:lstStyle/>
                    <a:p>
                      <a:pPr algn="r" fontAlgn="b"/>
                      <a:r>
                        <a:rPr lang="en-US" altLang="zh-CN" sz="900" b="0" i="0" u="none" strike="noStrike">
                          <a:solidFill>
                            <a:srgbClr val="000000"/>
                          </a:solidFill>
                          <a:effectLst/>
                          <a:latin typeface="+mn-lt"/>
                          <a:ea typeface="宋体" panose="02010600030101010101" pitchFamily="2" charset="-122"/>
                        </a:rPr>
                        <a:t>1080007</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Management Data Analytics (MDA) phase 4</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FS_eMDAS_Ph4</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15%</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5"/>
                        </a:rPr>
                        <a:t>SP-250862</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60%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904063804"/>
                  </a:ext>
                </a:extLst>
              </a:tr>
              <a:tr h="186066">
                <a:tc>
                  <a:txBody>
                    <a:bodyPr/>
                    <a:lstStyle/>
                    <a:p>
                      <a:pPr algn="r" fontAlgn="b"/>
                      <a:r>
                        <a:rPr lang="en-US" altLang="zh-CN" sz="900" b="0" i="0" u="none" strike="noStrike">
                          <a:solidFill>
                            <a:srgbClr val="000000"/>
                          </a:solidFill>
                          <a:effectLst/>
                          <a:latin typeface="+mn-lt"/>
                          <a:ea typeface="宋体" panose="02010600030101010101" pitchFamily="2" charset="-122"/>
                        </a:rPr>
                        <a:t>1080008</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Service Based Management Architecture enhancement phase 4</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FS_SBMA_Ph4</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6"/>
                        </a:rPr>
                        <a:t>SP-250863</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50%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1986132080"/>
                  </a:ext>
                </a:extLst>
              </a:tr>
              <a:tr h="96804">
                <a:tc>
                  <a:txBody>
                    <a:bodyPr/>
                    <a:lstStyle/>
                    <a:p>
                      <a:pPr algn="r" fontAlgn="b"/>
                      <a:r>
                        <a:rPr lang="en-US" altLang="zh-CN" sz="900" b="0" i="0" u="none" strike="noStrike">
                          <a:solidFill>
                            <a:srgbClr val="000000"/>
                          </a:solidFill>
                          <a:effectLst/>
                          <a:latin typeface="+mn-lt"/>
                          <a:ea typeface="宋体" panose="02010600030101010101" pitchFamily="2" charset="-122"/>
                        </a:rPr>
                        <a:t>1080009</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Enhanced exposure of management services</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FS_EnExpo</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7"/>
                        </a:rPr>
                        <a:t>SP-250864</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20%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698822806"/>
                  </a:ext>
                </a:extLst>
              </a:tr>
              <a:tr h="96804">
                <a:tc>
                  <a:txBody>
                    <a:bodyPr/>
                    <a:lstStyle/>
                    <a:p>
                      <a:pPr algn="r" fontAlgn="b"/>
                      <a:r>
                        <a:rPr lang="en-US" altLang="zh-CN" sz="900" b="0" i="0" u="none" strike="noStrike">
                          <a:solidFill>
                            <a:srgbClr val="000000"/>
                          </a:solidFill>
                          <a:effectLst/>
                          <a:latin typeface="+mn-lt"/>
                          <a:ea typeface="宋体" panose="02010600030101010101" pitchFamily="2" charset="-122"/>
                        </a:rPr>
                        <a:t>1080010</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for Data management phase 3</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FS_MADCOL_Ph3</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2%</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8"/>
                        </a:rPr>
                        <a:t>SP-250865</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25%</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3119373637"/>
                  </a:ext>
                </a:extLst>
              </a:tr>
              <a:tr h="96804">
                <a:tc>
                  <a:txBody>
                    <a:bodyPr/>
                    <a:lstStyle/>
                    <a:p>
                      <a:pPr algn="r" fontAlgn="b"/>
                      <a:r>
                        <a:rPr lang="en-US" altLang="zh-CN" sz="900" b="0" i="0" u="none" strike="noStrike">
                          <a:solidFill>
                            <a:srgbClr val="000000"/>
                          </a:solidFill>
                          <a:effectLst/>
                          <a:latin typeface="+mn-lt"/>
                          <a:ea typeface="宋体" panose="02010600030101010101" pitchFamily="2" charset="-122"/>
                        </a:rPr>
                        <a:t>1080011</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management aspects of Network Digital Twins phase 2</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FS_NDT_Ph2</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9"/>
                        </a:rPr>
                        <a:t>SP-250866</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50%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1295810631"/>
                  </a:ext>
                </a:extLst>
              </a:tr>
              <a:tr h="96804">
                <a:tc>
                  <a:txBody>
                    <a:bodyPr/>
                    <a:lstStyle/>
                    <a:p>
                      <a:pPr algn="r" fontAlgn="b"/>
                      <a:r>
                        <a:rPr lang="en-US" altLang="zh-CN" sz="900" b="0" i="0" u="none" strike="noStrike">
                          <a:solidFill>
                            <a:srgbClr val="000000"/>
                          </a:solidFill>
                          <a:effectLst/>
                          <a:latin typeface="+mn-lt"/>
                          <a:ea typeface="宋体" panose="02010600030101010101" pitchFamily="2" charset="-122"/>
                        </a:rPr>
                        <a:t>1080013</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Closed Control Loop Management phase 2</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FS_CCLM_Ph2</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10"/>
                        </a:rPr>
                        <a:t>SP-250868</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70%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292163127"/>
                  </a:ext>
                </a:extLst>
              </a:tr>
              <a:tr h="186066">
                <a:tc>
                  <a:txBody>
                    <a:bodyPr/>
                    <a:lstStyle/>
                    <a:p>
                      <a:pPr algn="r" fontAlgn="b"/>
                      <a:r>
                        <a:rPr lang="en-US" altLang="zh-CN" sz="900" b="0" i="0" u="none" strike="noStrike">
                          <a:solidFill>
                            <a:srgbClr val="000000"/>
                          </a:solidFill>
                          <a:effectLst/>
                          <a:latin typeface="+mn-lt"/>
                          <a:ea typeface="宋体" panose="02010600030101010101" pitchFamily="2" charset="-122"/>
                        </a:rPr>
                        <a:t>1080015</a:t>
                      </a:r>
                    </a:p>
                  </a:txBody>
                  <a:tcPr marL="7620" marR="7620" marT="7620" marB="0" anchor="b"/>
                </a:tc>
                <a:tc>
                  <a:txBody>
                    <a:bodyPr/>
                    <a:lstStyle/>
                    <a:p>
                      <a:pPr algn="l" fontAlgn="b"/>
                      <a:r>
                        <a:rPr lang="en-US" sz="900" b="1" i="0" u="none" strike="noStrike">
                          <a:solidFill>
                            <a:srgbClr val="0070C0"/>
                          </a:solidFill>
                          <a:effectLst/>
                          <a:latin typeface="+mn-lt"/>
                          <a:ea typeface="宋体" panose="02010600030101010101" pitchFamily="2" charset="-122"/>
                        </a:rPr>
                        <a:t>5G performance measurements/KPIs and Trace/MDT/QoE</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PM_KPI_Trace_MDT_QoE-OAM</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09/09/2026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5%</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11"/>
                        </a:rPr>
                        <a:t>SP-250879</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30%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4232004585"/>
                  </a:ext>
                </a:extLst>
              </a:tr>
              <a:tr h="186066">
                <a:tc>
                  <a:txBody>
                    <a:bodyPr/>
                    <a:lstStyle/>
                    <a:p>
                      <a:pPr algn="r" fontAlgn="b"/>
                      <a:r>
                        <a:rPr lang="en-US" altLang="zh-CN" sz="900" b="0" i="0" u="none" strike="noStrike">
                          <a:solidFill>
                            <a:srgbClr val="000000"/>
                          </a:solidFill>
                          <a:effectLst/>
                          <a:latin typeface="+mn-lt"/>
                          <a:ea typeface="宋体" panose="02010600030101010101" pitchFamily="2" charset="-122"/>
                        </a:rPr>
                        <a:t>1080017</a:t>
                      </a:r>
                    </a:p>
                  </a:txBody>
                  <a:tcPr marL="7620" marR="7620" marT="7620" marB="0" anchor="b"/>
                </a:tc>
                <a:tc>
                  <a:txBody>
                    <a:bodyPr/>
                    <a:lstStyle/>
                    <a:p>
                      <a:pPr algn="l" fontAlgn="b"/>
                      <a:r>
                        <a:rPr lang="en-US" sz="900" b="1" i="0" u="none" strike="noStrike">
                          <a:solidFill>
                            <a:srgbClr val="0070C0"/>
                          </a:solidFill>
                          <a:effectLst/>
                          <a:latin typeface="+mn-lt"/>
                          <a:ea typeface="宋体" panose="02010600030101010101" pitchFamily="2" charset="-122"/>
                        </a:rPr>
                        <a:t>Management Aspects related to NWDAF phase 3</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NWDAF_Ph3-OAM</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06/06/2026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30%</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12"/>
                        </a:rPr>
                        <a:t>SP-251026</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58%</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283649325"/>
                  </a:ext>
                </a:extLst>
              </a:tr>
              <a:tr h="186066">
                <a:tc>
                  <a:txBody>
                    <a:bodyPr/>
                    <a:lstStyle/>
                    <a:p>
                      <a:pPr algn="r" fontAlgn="b"/>
                      <a:r>
                        <a:rPr lang="en-US" altLang="zh-CN" sz="900" b="0" i="0" u="none" strike="noStrike">
                          <a:solidFill>
                            <a:srgbClr val="000000"/>
                          </a:solidFill>
                          <a:effectLst/>
                          <a:latin typeface="+mn-lt"/>
                          <a:ea typeface="宋体" panose="02010600030101010101" pitchFamily="2" charset="-122"/>
                        </a:rPr>
                        <a:t>1080018</a:t>
                      </a:r>
                    </a:p>
                  </a:txBody>
                  <a:tcPr marL="7620" marR="7620" marT="7620" marB="0" anchor="b"/>
                </a:tc>
                <a:tc>
                  <a:txBody>
                    <a:bodyPr/>
                    <a:lstStyle/>
                    <a:p>
                      <a:pPr algn="l" fontAlgn="b"/>
                      <a:r>
                        <a:rPr lang="en-US" sz="900" b="1" i="0" u="none" strike="noStrike">
                          <a:solidFill>
                            <a:srgbClr val="0070C0"/>
                          </a:solidFill>
                          <a:effectLst/>
                          <a:latin typeface="+mn-lt"/>
                          <a:ea typeface="宋体" panose="02010600030101010101" pitchFamily="2" charset="-122"/>
                        </a:rPr>
                        <a:t>5G Advanced NRM features phase 4</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AdNRM_Ph4-OAM</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12/12/2026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10%</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13"/>
                        </a:rPr>
                        <a:t>SP-251024</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30%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1922907326"/>
                  </a:ext>
                </a:extLst>
              </a:tr>
              <a:tr h="96804">
                <a:tc>
                  <a:txBody>
                    <a:bodyPr/>
                    <a:lstStyle/>
                    <a:p>
                      <a:pPr algn="r" fontAlgn="b"/>
                      <a:r>
                        <a:rPr lang="en-US" altLang="zh-CN" sz="900" b="0" i="0" u="none" strike="noStrike">
                          <a:solidFill>
                            <a:srgbClr val="000000"/>
                          </a:solidFill>
                          <a:effectLst/>
                          <a:latin typeface="+mn-lt"/>
                          <a:ea typeface="宋体" panose="02010600030101010101" pitchFamily="2" charset="-122"/>
                        </a:rPr>
                        <a:t>1090011</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Study on Unified Management interface for Multi-RAT support</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FS_UMMR_OAM</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09/09/2026</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14"/>
                        </a:rPr>
                        <a:t>SP-251204</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30%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942067972"/>
                  </a:ext>
                </a:extLst>
              </a:tr>
              <a:tr h="96804">
                <a:tc>
                  <a:txBody>
                    <a:bodyPr/>
                    <a:lstStyle/>
                    <a:p>
                      <a:pPr algn="r" fontAlgn="b"/>
                      <a:r>
                        <a:rPr lang="en-US" altLang="zh-CN" sz="900" b="0" i="0" u="none" strike="noStrike">
                          <a:solidFill>
                            <a:srgbClr val="000000"/>
                          </a:solidFill>
                          <a:effectLst/>
                          <a:latin typeface="+mn-lt"/>
                          <a:ea typeface="宋体" panose="02010600030101010101" pitchFamily="2" charset="-122"/>
                        </a:rPr>
                        <a:t>1020010</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Cloud Aspects of Management and Orchestration</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FS_Cloud_OAM</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09/09/2025</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95%</a:t>
                      </a:r>
                    </a:p>
                  </a:txBody>
                  <a:tcPr marL="7620" marR="7620" marT="7620" marB="0" anchor="b"/>
                </a:tc>
                <a:tc>
                  <a:txBody>
                    <a:bodyPr/>
                    <a:lstStyle/>
                    <a:p>
                      <a:pPr algn="l" fontAlgn="b"/>
                      <a:r>
                        <a:rPr lang="en-US" sz="900" b="0" i="0" u="sng" strike="noStrike">
                          <a:solidFill>
                            <a:srgbClr val="0000FF"/>
                          </a:solidFill>
                          <a:effectLst/>
                          <a:latin typeface="+mn-lt"/>
                          <a:ea typeface="宋体" panose="02010600030101010101" pitchFamily="2" charset="-122"/>
                          <a:hlinkClick r:id="rId15"/>
                        </a:rPr>
                        <a:t>SP-241566</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100%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3754052759"/>
                  </a:ext>
                </a:extLst>
              </a:tr>
              <a:tr h="96804">
                <a:tc>
                  <a:txBody>
                    <a:bodyPr/>
                    <a:lstStyle/>
                    <a:p>
                      <a:pPr algn="r" fontAlgn="b"/>
                      <a:r>
                        <a:rPr lang="en-US" altLang="zh-CN" sz="900" b="0" i="0" u="none" strike="noStrike">
                          <a:solidFill>
                            <a:srgbClr val="000000"/>
                          </a:solidFill>
                          <a:effectLst/>
                          <a:latin typeface="+mn-lt"/>
                          <a:ea typeface="宋体" panose="02010600030101010101" pitchFamily="2" charset="-122"/>
                        </a:rPr>
                        <a:t>1080016</a:t>
                      </a:r>
                    </a:p>
                  </a:txBody>
                  <a:tcPr marL="7620" marR="7620" marT="7620" marB="0" anchor="b"/>
                </a:tc>
                <a:tc>
                  <a:txBody>
                    <a:bodyPr/>
                    <a:lstStyle/>
                    <a:p>
                      <a:pPr algn="l" fontAlgn="b"/>
                      <a:r>
                        <a:rPr lang="en-US" sz="900" b="1" i="0" u="none" strike="noStrike">
                          <a:solidFill>
                            <a:srgbClr val="000000"/>
                          </a:solidFill>
                          <a:effectLst/>
                          <a:latin typeface="+mn-lt"/>
                          <a:ea typeface="宋体" panose="02010600030101010101" pitchFamily="2" charset="-122"/>
                        </a:rPr>
                        <a:t>OAM support for Extended Reality and Media service (XRM) phase 2</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XRM_Ph2-OAM</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06/06/2026</a:t>
                      </a:r>
                    </a:p>
                  </a:txBody>
                  <a:tcPr marL="7620" marR="7620" marT="7620" marB="0" anchor="b"/>
                </a:tc>
                <a:tc>
                  <a:txBody>
                    <a:bodyPr/>
                    <a:lstStyle/>
                    <a:p>
                      <a:pPr algn="r" fontAlgn="b"/>
                      <a:r>
                        <a:rPr lang="en-US" altLang="zh-CN" sz="900" b="0" i="0" u="none" strike="noStrike" dirty="0">
                          <a:solidFill>
                            <a:srgbClr val="000000"/>
                          </a:solidFill>
                          <a:effectLst/>
                          <a:highlight>
                            <a:srgbClr val="00FFFF"/>
                          </a:highlight>
                          <a:latin typeface="+mn-lt"/>
                          <a:ea typeface="宋体" panose="02010600030101010101" pitchFamily="2" charset="-122"/>
                        </a:rPr>
                        <a:t>99%-&gt;15%</a:t>
                      </a:r>
                    </a:p>
                  </a:txBody>
                  <a:tcPr marL="7620" marR="7620" marT="7620" marB="0" anchor="b"/>
                </a:tc>
                <a:tc>
                  <a:txBody>
                    <a:bodyPr/>
                    <a:lstStyle/>
                    <a:p>
                      <a:pPr algn="l" fontAlgn="b"/>
                      <a:r>
                        <a:rPr lang="en-US" sz="900" b="0" i="0" u="sng" strike="noStrike" dirty="0">
                          <a:solidFill>
                            <a:srgbClr val="0000FF"/>
                          </a:solidFill>
                          <a:effectLst/>
                          <a:latin typeface="+mn-lt"/>
                          <a:ea typeface="宋体" panose="02010600030101010101" pitchFamily="2" charset="-122"/>
                          <a:hlinkClick r:id="rId16"/>
                        </a:rPr>
                        <a:t>SP-250880</a:t>
                      </a:r>
                      <a:endParaRPr lang="en-US" sz="900" b="0" i="0" u="sng" strike="noStrike" dirty="0">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90%</a:t>
                      </a:r>
                    </a:p>
                  </a:txBody>
                  <a:tcPr marL="36001" marR="36001" marT="0" marB="0" anchor="ctr"/>
                </a:tc>
                <a:tc>
                  <a:txBody>
                    <a:bodyPr/>
                    <a:lstStyle/>
                    <a:p>
                      <a:pPr algn="ctr">
                        <a:lnSpc>
                          <a:spcPct val="107000"/>
                        </a:lnSpc>
                        <a:spcAft>
                          <a:spcPts val="800"/>
                        </a:spcAft>
                      </a:pPr>
                      <a:r>
                        <a:rPr lang="en-GB" sz="900" i="0" dirty="0">
                          <a:solidFill>
                            <a:schemeClr val="tx1"/>
                          </a:solidFill>
                          <a:highlight>
                            <a:srgbClr val="00FFFF"/>
                          </a:highlight>
                          <a:latin typeface="+mn-lt"/>
                        </a:rPr>
                        <a:t>Old completion rate is to be updated</a:t>
                      </a:r>
                    </a:p>
                  </a:txBody>
                  <a:tcPr marL="36001" marR="36001" marT="0" marB="0" anchor="ctr"/>
                </a:tc>
                <a:extLst>
                  <a:ext uri="{0D108BD9-81ED-4DB2-BD59-A6C34878D82A}">
                    <a16:rowId xmlns:a16="http://schemas.microsoft.com/office/drawing/2014/main" val="2536289672"/>
                  </a:ext>
                </a:extLst>
              </a:tr>
              <a:tr h="186066">
                <a:tc gridSpan="8">
                  <a:txBody>
                    <a:bodyPr/>
                    <a:lstStyle/>
                    <a:p>
                      <a:pPr algn="r" fontAlgn="b"/>
                      <a:endParaRPr lang="en-US" altLang="zh-CN" sz="900" b="0" i="0" u="none" strike="noStrike" dirty="0">
                        <a:solidFill>
                          <a:srgbClr val="000000"/>
                        </a:solidFill>
                        <a:effectLst/>
                        <a:latin typeface="+mn-lt"/>
                        <a:ea typeface="宋体" panose="02010600030101010101" pitchFamily="2" charset="-122"/>
                      </a:endParaRPr>
                    </a:p>
                  </a:txBody>
                  <a:tcPr marL="7620" marR="7620" marT="7620" marB="0" anchor="b"/>
                </a:tc>
                <a:tc hMerge="1">
                  <a:txBody>
                    <a:bodyPr/>
                    <a:lstStyle/>
                    <a:p>
                      <a:pPr algn="l" fontAlgn="b"/>
                      <a:endParaRPr lang="en-US" sz="900" b="1" i="0" u="none" strike="noStrike" dirty="0">
                        <a:solidFill>
                          <a:srgbClr val="000000"/>
                        </a:solidFill>
                        <a:effectLst/>
                        <a:latin typeface="+mn-lt"/>
                        <a:ea typeface="宋体" panose="02010600030101010101" pitchFamily="2" charset="-122"/>
                      </a:endParaRPr>
                    </a:p>
                  </a:txBody>
                  <a:tcPr marL="7620" marR="7620" marT="7620" marB="0" anchor="b"/>
                </a:tc>
                <a:tc hMerge="1">
                  <a:txBody>
                    <a:bodyPr/>
                    <a:lstStyle/>
                    <a:p>
                      <a:pPr algn="l" fontAlgn="b"/>
                      <a:endParaRPr lang="en-US" sz="900" b="0" i="0" u="none" strike="noStrike" dirty="0">
                        <a:solidFill>
                          <a:srgbClr val="000000"/>
                        </a:solidFill>
                        <a:effectLst/>
                        <a:latin typeface="+mn-lt"/>
                        <a:ea typeface="宋体" panose="02010600030101010101" pitchFamily="2" charset="-122"/>
                      </a:endParaRPr>
                    </a:p>
                  </a:txBody>
                  <a:tcPr marL="7620" marR="7620" marT="7620" marB="0" anchor="b"/>
                </a:tc>
                <a:tc hMerge="1">
                  <a:txBody>
                    <a:bodyPr/>
                    <a:lstStyle/>
                    <a:p>
                      <a:pPr algn="r" fontAlgn="b"/>
                      <a:endParaRPr lang="en-US" altLang="zh-CN" sz="900" b="0" i="0" u="none" strike="noStrike" dirty="0">
                        <a:solidFill>
                          <a:srgbClr val="000000"/>
                        </a:solidFill>
                        <a:effectLst/>
                        <a:latin typeface="+mn-lt"/>
                        <a:ea typeface="宋体" panose="02010600030101010101" pitchFamily="2" charset="-122"/>
                      </a:endParaRPr>
                    </a:p>
                  </a:txBody>
                  <a:tcPr marL="7620" marR="7620" marT="7620" marB="0" anchor="b"/>
                </a:tc>
                <a:tc hMerge="1">
                  <a:txBody>
                    <a:bodyPr/>
                    <a:lstStyle/>
                    <a:p>
                      <a:pPr algn="r" fontAlgn="b"/>
                      <a:endParaRPr lang="en-US" altLang="zh-CN" sz="900" b="0" i="0" u="none" strike="noStrike" dirty="0">
                        <a:solidFill>
                          <a:srgbClr val="000000"/>
                        </a:solidFill>
                        <a:effectLst/>
                        <a:latin typeface="+mn-lt"/>
                        <a:ea typeface="宋体" panose="02010600030101010101" pitchFamily="2" charset="-122"/>
                      </a:endParaRPr>
                    </a:p>
                  </a:txBody>
                  <a:tcPr marL="7620" marR="7620" marT="7620" marB="0" anchor="b"/>
                </a:tc>
                <a:tc hMerge="1">
                  <a:txBody>
                    <a:bodyPr/>
                    <a:lstStyle/>
                    <a:p>
                      <a:pPr algn="l" fontAlgn="b"/>
                      <a:endParaRPr lang="en-US" sz="900" b="0" i="0" u="sng" strike="noStrike" dirty="0">
                        <a:solidFill>
                          <a:srgbClr val="0000FF"/>
                        </a:solidFill>
                        <a:effectLst/>
                        <a:latin typeface="+mn-lt"/>
                        <a:ea typeface="宋体" panose="02010600030101010101" pitchFamily="2" charset="-122"/>
                      </a:endParaRPr>
                    </a:p>
                  </a:txBody>
                  <a:tcPr marL="7620" marR="7620" marT="7620" marB="0" anchor="b"/>
                </a:tc>
                <a:tc hMerge="1">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900" i="0" dirty="0">
                        <a:solidFill>
                          <a:srgbClr val="FF0000"/>
                        </a:solidFill>
                        <a:latin typeface="+mn-lt"/>
                      </a:endParaRPr>
                    </a:p>
                  </a:txBody>
                  <a:tcPr marL="36001" marR="36001" marT="0" marB="0" anchor="ctr"/>
                </a:tc>
                <a:tc hMerge="1">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341366106"/>
                  </a:ext>
                </a:extLst>
              </a:tr>
              <a:tr h="186066">
                <a:tc>
                  <a:txBody>
                    <a:bodyPr/>
                    <a:lstStyle/>
                    <a:p>
                      <a:pPr algn="r" fontAlgn="b"/>
                      <a:r>
                        <a:rPr lang="en-US" altLang="zh-CN" sz="900" b="0" i="0" u="none" strike="noStrike" dirty="0">
                          <a:solidFill>
                            <a:srgbClr val="000000"/>
                          </a:solidFill>
                          <a:effectLst/>
                          <a:latin typeface="+mn-lt"/>
                          <a:ea typeface="宋体" panose="02010600030101010101" pitchFamily="2" charset="-122"/>
                        </a:rPr>
                        <a:t>1090012</a:t>
                      </a:r>
                    </a:p>
                  </a:txBody>
                  <a:tcPr marL="7620" marR="7620" marT="7620" marB="0" anchor="b"/>
                </a:tc>
                <a:tc>
                  <a:txBody>
                    <a:bodyPr/>
                    <a:lstStyle/>
                    <a:p>
                      <a:pPr algn="l" fontAlgn="b"/>
                      <a:r>
                        <a:rPr lang="en-US" sz="900" b="1" i="0" u="none" strike="noStrike" dirty="0">
                          <a:solidFill>
                            <a:srgbClr val="000000"/>
                          </a:solidFill>
                          <a:effectLst/>
                          <a:latin typeface="+mn-lt"/>
                          <a:ea typeface="宋体" panose="02010600030101010101" pitchFamily="2" charset="-122"/>
                        </a:rPr>
                        <a:t>Charging Aspects for XRM phase 2</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XRM_PH2-CH</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06/06/2027</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dirty="0">
                          <a:solidFill>
                            <a:srgbClr val="0000FF"/>
                          </a:solidFill>
                          <a:effectLst/>
                          <a:latin typeface="+mn-lt"/>
                          <a:ea typeface="宋体" panose="02010600030101010101" pitchFamily="2" charset="-122"/>
                          <a:hlinkClick r:id="rId17"/>
                        </a:rPr>
                        <a:t>SP-251214</a:t>
                      </a:r>
                      <a:endParaRPr lang="en-US" sz="900" b="0" i="0" u="sng" strike="noStrike" dirty="0">
                        <a:solidFill>
                          <a:srgbClr val="0000FF"/>
                        </a:solidFill>
                        <a:effectLst/>
                        <a:latin typeface="+mn-lt"/>
                        <a:ea typeface="宋体" panose="02010600030101010101" pitchFamily="2" charset="-122"/>
                      </a:endParaRPr>
                    </a:p>
                  </a:txBody>
                  <a:tcPr marL="7620" marR="7620" marT="7620" marB="0" anchor="b"/>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i="0" dirty="0">
                          <a:solidFill>
                            <a:srgbClr val="FF0000"/>
                          </a:solidFill>
                          <a:latin typeface="+mn-lt"/>
                        </a:rPr>
                        <a:t>10%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292785785"/>
                  </a:ext>
                </a:extLst>
              </a:tr>
              <a:tr h="186066">
                <a:tc>
                  <a:txBody>
                    <a:bodyPr/>
                    <a:lstStyle/>
                    <a:p>
                      <a:pPr algn="r" fontAlgn="b"/>
                      <a:r>
                        <a:rPr lang="en-US" altLang="zh-CN" sz="900" b="0" i="0" u="none" strike="noStrike">
                          <a:solidFill>
                            <a:srgbClr val="000000"/>
                          </a:solidFill>
                          <a:effectLst/>
                          <a:latin typeface="+mn-lt"/>
                          <a:ea typeface="宋体" panose="02010600030101010101" pitchFamily="2" charset="-122"/>
                        </a:rPr>
                        <a:t>1080014</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Study on Charging Aspects of CAPIF phase 3</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FS_CAPIF_Ph3_CH</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dirty="0">
                          <a:solidFill>
                            <a:srgbClr val="0000FF"/>
                          </a:solidFill>
                          <a:effectLst/>
                          <a:latin typeface="+mn-lt"/>
                          <a:ea typeface="宋体" panose="02010600030101010101" pitchFamily="2" charset="-122"/>
                          <a:hlinkClick r:id="rId18"/>
                        </a:rPr>
                        <a:t>SP-250869</a:t>
                      </a:r>
                      <a:endParaRPr lang="en-US" sz="900" b="0" i="0" u="sng" strike="noStrike" dirty="0">
                        <a:solidFill>
                          <a:srgbClr val="0000FF"/>
                        </a:solidFill>
                        <a:effectLst/>
                        <a:latin typeface="+mn-lt"/>
                        <a:ea typeface="宋体" panose="02010600030101010101" pitchFamily="2" charset="-122"/>
                      </a:endParaRPr>
                    </a:p>
                  </a:txBody>
                  <a:tcPr marL="7620" marR="7620" marT="7620" marB="0" anchor="b"/>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i="0" dirty="0">
                          <a:solidFill>
                            <a:srgbClr val="FF0000"/>
                          </a:solidFill>
                          <a:latin typeface="+mn-lt"/>
                        </a:rPr>
                        <a:t>30%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194899395"/>
                  </a:ext>
                </a:extLst>
              </a:tr>
              <a:tr h="186066">
                <a:tc>
                  <a:txBody>
                    <a:bodyPr/>
                    <a:lstStyle/>
                    <a:p>
                      <a:pPr algn="r" fontAlgn="b"/>
                      <a:r>
                        <a:rPr lang="en-US" altLang="zh-CN" sz="900" b="0" i="0" u="none" strike="noStrike" dirty="0">
                          <a:solidFill>
                            <a:srgbClr val="000000"/>
                          </a:solidFill>
                          <a:effectLst/>
                          <a:latin typeface="+mn-lt"/>
                          <a:ea typeface="宋体" panose="02010600030101010101" pitchFamily="2" charset="-122"/>
                        </a:rPr>
                        <a:t>1090010</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Study on 5GA roaming charging reliability enhancement</a:t>
                      </a:r>
                    </a:p>
                  </a:txBody>
                  <a:tcPr marL="7620" marR="7620" marT="7620" marB="0" anchor="b"/>
                </a:tc>
                <a:tc>
                  <a:txBody>
                    <a:bodyPr/>
                    <a:lstStyle/>
                    <a:p>
                      <a:pPr algn="l" fontAlgn="b"/>
                      <a:r>
                        <a:rPr lang="en-US" sz="900" b="0" i="0" u="none" strike="noStrike" dirty="0" err="1">
                          <a:solidFill>
                            <a:srgbClr val="000000"/>
                          </a:solidFill>
                          <a:effectLst/>
                          <a:latin typeface="+mn-lt"/>
                          <a:ea typeface="宋体" panose="02010600030101010101" pitchFamily="2" charset="-122"/>
                        </a:rPr>
                        <a:t>FS_RoamRe_CH</a:t>
                      </a:r>
                      <a:endParaRPr lang="en-US" sz="900" b="0" i="0" u="none" strike="noStrike" dirty="0">
                        <a:solidFill>
                          <a:srgbClr val="000000"/>
                        </a:solidFill>
                        <a:effectLst/>
                        <a:latin typeface="+mn-lt"/>
                        <a:ea typeface="宋体" panose="02010600030101010101" pitchFamily="2" charset="-122"/>
                      </a:endParaRP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03/03/2026</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dirty="0">
                          <a:solidFill>
                            <a:srgbClr val="0000FF"/>
                          </a:solidFill>
                          <a:effectLst/>
                          <a:latin typeface="+mn-lt"/>
                          <a:ea typeface="宋体" panose="02010600030101010101" pitchFamily="2" charset="-122"/>
                          <a:hlinkClick r:id="rId19"/>
                        </a:rPr>
                        <a:t>SP-251203</a:t>
                      </a:r>
                      <a:endParaRPr lang="en-US" sz="900" b="0" i="0" u="sng" strike="noStrike" dirty="0">
                        <a:solidFill>
                          <a:srgbClr val="0000FF"/>
                        </a:solidFill>
                        <a:effectLst/>
                        <a:latin typeface="+mn-lt"/>
                        <a:ea typeface="宋体" panose="02010600030101010101" pitchFamily="2" charset="-122"/>
                      </a:endParaRPr>
                    </a:p>
                  </a:txBody>
                  <a:tcPr marL="7620" marR="7620" marT="7620" marB="0" anchor="b"/>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Calibri"/>
                          <a:ea typeface="+mn-ea"/>
                          <a:cs typeface="+mn-cs"/>
                        </a:rPr>
                        <a:t>45%</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1903969777"/>
                  </a:ext>
                </a:extLst>
              </a:tr>
              <a:tr h="186066">
                <a:tc>
                  <a:txBody>
                    <a:bodyPr/>
                    <a:lstStyle/>
                    <a:p>
                      <a:pPr algn="r" fontAlgn="b"/>
                      <a:r>
                        <a:rPr lang="en-US" altLang="zh-CN" sz="900" b="0" i="0" u="none" strike="noStrike" dirty="0">
                          <a:solidFill>
                            <a:srgbClr val="000000"/>
                          </a:solidFill>
                          <a:effectLst/>
                          <a:latin typeface="+mn-lt"/>
                          <a:ea typeface="宋体" panose="02010600030101010101" pitchFamily="2" charset="-122"/>
                        </a:rPr>
                        <a:t>1090013</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Study on Charging Aspects of 6G System</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FS_6G_CH</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03/03/2027</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900" b="0" i="0" u="sng" strike="noStrike" dirty="0">
                          <a:solidFill>
                            <a:srgbClr val="0000FF"/>
                          </a:solidFill>
                          <a:effectLst/>
                          <a:latin typeface="+mn-lt"/>
                          <a:ea typeface="宋体" panose="02010600030101010101" pitchFamily="2" charset="-122"/>
                          <a:hlinkClick r:id="rId20"/>
                        </a:rPr>
                        <a:t>SP-251218</a:t>
                      </a:r>
                      <a:endParaRPr lang="en-US" sz="900" b="0" i="0" u="sng" strike="noStrike" dirty="0">
                        <a:solidFill>
                          <a:srgbClr val="0000FF"/>
                        </a:solidFill>
                        <a:effectLst/>
                        <a:latin typeface="+mn-lt"/>
                        <a:ea typeface="宋体" panose="02010600030101010101" pitchFamily="2" charset="-122"/>
                      </a:endParaRPr>
                    </a:p>
                  </a:txBody>
                  <a:tcPr marL="7620" marR="7620" marT="7620" marB="0" anchor="b"/>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Calibri"/>
                          <a:ea typeface="+mn-ea"/>
                          <a:cs typeface="+mn-cs"/>
                        </a:rPr>
                        <a:t>15%</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480398565"/>
                  </a:ext>
                </a:extLst>
              </a:tr>
            </a:tbl>
          </a:graphicData>
        </a:graphic>
      </p:graphicFrame>
      <p:sp>
        <p:nvSpPr>
          <p:cNvPr id="3" name="Title 1">
            <a:extLst>
              <a:ext uri="{FF2B5EF4-FFF2-40B4-BE49-F238E27FC236}">
                <a16:creationId xmlns:a16="http://schemas.microsoft.com/office/drawing/2014/main" id="{85C4BDA4-828D-20B2-E3BB-A553CE9190BC}"/>
              </a:ext>
            </a:extLst>
          </p:cNvPr>
          <p:cNvSpPr txBox="1">
            <a:spLocks/>
          </p:cNvSpPr>
          <p:nvPr/>
        </p:nvSpPr>
        <p:spPr bwMode="auto">
          <a:xfrm>
            <a:off x="919513" y="511808"/>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spTree>
    <p:extLst>
      <p:ext uri="{BB962C8B-B14F-4D97-AF65-F5344CB8AC3E}">
        <p14:creationId xmlns:p14="http://schemas.microsoft.com/office/powerpoint/2010/main" val="324523415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1C737-23B8-C965-3FC1-AD90780CD41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DD87652-F20D-4EDB-E493-D772BC65F33D}"/>
              </a:ext>
            </a:extLst>
          </p:cNvPr>
          <p:cNvSpPr>
            <a:spLocks noGrp="1"/>
          </p:cNvSpPr>
          <p:nvPr>
            <p:ph type="title"/>
          </p:nvPr>
        </p:nvSpPr>
        <p:spPr>
          <a:xfrm>
            <a:off x="206829" y="78921"/>
            <a:ext cx="7654211" cy="574221"/>
          </a:xfrm>
        </p:spPr>
        <p:txBody>
          <a:bodyPr/>
          <a:lstStyle/>
          <a:p>
            <a:pPr algn="l" eaLnBrk="1" hangingPunct="1"/>
            <a:r>
              <a:rPr lang="en-US" altLang="de-DE" sz="2800" b="1" dirty="0">
                <a:solidFill>
                  <a:schemeClr val="tx1"/>
                </a:solidFill>
              </a:rPr>
              <a:t>2.3) Rel-20 5G-A Work and Maintenance </a:t>
            </a:r>
            <a:r>
              <a:rPr lang="en-US" altLang="de-DE" sz="2800" b="1" dirty="0">
                <a:solidFill>
                  <a:schemeClr val="tx1"/>
                </a:solidFill>
                <a:highlight>
                  <a:srgbClr val="00FFFF"/>
                </a:highlight>
              </a:rPr>
              <a:t>Overview</a:t>
            </a:r>
          </a:p>
        </p:txBody>
      </p:sp>
      <p:sp>
        <p:nvSpPr>
          <p:cNvPr id="3" name="Title 1">
            <a:extLst>
              <a:ext uri="{FF2B5EF4-FFF2-40B4-BE49-F238E27FC236}">
                <a16:creationId xmlns:a16="http://schemas.microsoft.com/office/drawing/2014/main" id="{2161FB31-AA60-FAAC-DE55-1B12D9E8CBFE}"/>
              </a:ext>
            </a:extLst>
          </p:cNvPr>
          <p:cNvSpPr txBox="1">
            <a:spLocks/>
          </p:cNvSpPr>
          <p:nvPr/>
        </p:nvSpPr>
        <p:spPr bwMode="auto">
          <a:xfrm>
            <a:off x="195359" y="790558"/>
            <a:ext cx="3849461" cy="3806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341313" indent="-341313" algn="l">
              <a:spcBef>
                <a:spcPts val="0"/>
              </a:spcBef>
              <a:spcAft>
                <a:spcPts val="0"/>
              </a:spcAft>
              <a:buBlip>
                <a:blip r:embed="rId2"/>
              </a:buBlip>
            </a:pPr>
            <a:r>
              <a:rPr lang="en-US" altLang="zh-CN" sz="1200" b="1" kern="0" dirty="0">
                <a:solidFill>
                  <a:schemeClr val="tx1"/>
                </a:solidFill>
                <a:latin typeface="+mn-lt"/>
              </a:rPr>
              <a:t>OAM Prime feature (9)</a:t>
            </a: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Intent driven management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AIML management enhancement </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NDT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SBMA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Energy efficiency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MDA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Data Management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err="1">
                <a:solidFill>
                  <a:schemeClr val="tx1"/>
                </a:solidFill>
                <a:ea typeface="Calibri" panose="020F0502020204030204" pitchFamily="34" charset="0"/>
                <a:cs typeface="Calibri" panose="020F0502020204030204" pitchFamily="34" charset="0"/>
              </a:rPr>
              <a:t>MExpo</a:t>
            </a:r>
            <a:r>
              <a:rPr lang="en-GB" altLang="zh-CN" sz="1100" dirty="0">
                <a:solidFill>
                  <a:schemeClr val="tx1"/>
                </a:solidFill>
                <a:ea typeface="Calibri" panose="020F0502020204030204" pitchFamily="34" charset="0"/>
                <a:cs typeface="Calibri" panose="020F0502020204030204" pitchFamily="34" charset="0"/>
              </a:rPr>
              <a:t>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CCL enhancement</a:t>
            </a:r>
            <a:endParaRPr lang="zh-CN" altLang="zh-CN" sz="1100" dirty="0">
              <a:solidFill>
                <a:schemeClr val="tx1"/>
              </a:solidFill>
              <a:cs typeface="Calibri" panose="020F0502020204030204" pitchFamily="34" charset="0"/>
            </a:endParaRPr>
          </a:p>
          <a:p>
            <a:pPr marL="341313" indent="-341313" algn="l">
              <a:spcBef>
                <a:spcPts val="0"/>
              </a:spcBef>
              <a:spcAft>
                <a:spcPts val="0"/>
              </a:spcAft>
              <a:buBlip>
                <a:blip r:embed="rId2"/>
              </a:buBlip>
            </a:pPr>
            <a:r>
              <a:rPr lang="en-US" altLang="zh-CN" sz="1200" b="1" kern="0" dirty="0">
                <a:solidFill>
                  <a:schemeClr val="tx1"/>
                </a:solidFill>
                <a:latin typeface="+mn-lt"/>
              </a:rPr>
              <a:t>OAM support feature (8)</a:t>
            </a:r>
          </a:p>
          <a:p>
            <a:pPr marL="741363" lvl="1" indent="-284163" algn="l" eaLnBrk="1" hangingPunct="1">
              <a:spcBef>
                <a:spcPts val="0"/>
              </a:spcBef>
              <a:buClr>
                <a:srgbClr val="C00000"/>
              </a:buClr>
              <a:buFont typeface="Arial" panose="020B0604020202020204" pitchFamily="34" charset="0"/>
              <a:buChar char="•"/>
              <a:defRPr/>
            </a:pPr>
            <a:r>
              <a:rPr lang="en-US" altLang="zh-CN" sz="1100" dirty="0" err="1">
                <a:solidFill>
                  <a:schemeClr val="tx1"/>
                </a:solidFill>
                <a:ea typeface="Calibri" panose="020F0502020204030204" pitchFamily="34" charset="0"/>
                <a:cs typeface="Calibri" panose="020F0502020204030204" pitchFamily="34" charset="0"/>
              </a:rPr>
              <a:t>AdNRM</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fr-FR" altLang="zh-CN" sz="1100" dirty="0">
                <a:solidFill>
                  <a:schemeClr val="tx1"/>
                </a:solidFill>
                <a:ea typeface="Calibri" panose="020F0502020204030204" pitchFamily="34" charset="0"/>
                <a:cs typeface="Calibri" panose="020F0502020204030204" pitchFamily="34" charset="0"/>
              </a:rPr>
              <a:t>PM/KPI/Trace/MDT/QoE/SON </a:t>
            </a:r>
            <a:r>
              <a:rPr lang="fr-FR" altLang="zh-CN" sz="1100" dirty="0" err="1">
                <a:solidFill>
                  <a:schemeClr val="tx1"/>
                </a:solidFill>
                <a:ea typeface="Calibri" panose="020F0502020204030204" pitchFamily="34" charset="0"/>
                <a:cs typeface="Calibri" panose="020F0502020204030204" pitchFamily="34" charset="0"/>
              </a:rPr>
              <a:t>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NWDAF management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XR management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Unified Management interface for Multi-RAT support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Life Cycle Management (LCM) of NF Deployment (wait for SA approval)</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Management for SECHAND (wait for SA approval)</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Study on Management aspects of Integrated Sensing and Communication (wait for SA approval)</a:t>
            </a:r>
            <a:endParaRPr lang="zh-CN" altLang="zh-CN" sz="1100" dirty="0">
              <a:solidFill>
                <a:schemeClr val="tx1"/>
              </a:solidFill>
              <a:cs typeface="Calibri" panose="020F0502020204030204" pitchFamily="34" charset="0"/>
            </a:endParaRPr>
          </a:p>
          <a:p>
            <a:pPr marL="342900" indent="-342900" algn="l" eaLnBrk="1" hangingPunct="1">
              <a:buFontTx/>
              <a:buChar char="-"/>
            </a:pPr>
            <a:r>
              <a:rPr lang="en-US" altLang="de-DE" sz="1100" kern="0" dirty="0">
                <a:solidFill>
                  <a:schemeClr val="tx1"/>
                </a:solidFill>
              </a:rPr>
              <a:t> </a:t>
            </a:r>
          </a:p>
        </p:txBody>
      </p:sp>
      <p:sp>
        <p:nvSpPr>
          <p:cNvPr id="6" name="Title 1">
            <a:extLst>
              <a:ext uri="{FF2B5EF4-FFF2-40B4-BE49-F238E27FC236}">
                <a16:creationId xmlns:a16="http://schemas.microsoft.com/office/drawing/2014/main" id="{1FBB3F57-A280-4A4B-B6BD-00F9F56F1378}"/>
              </a:ext>
            </a:extLst>
          </p:cNvPr>
          <p:cNvSpPr txBox="1">
            <a:spLocks/>
          </p:cNvSpPr>
          <p:nvPr/>
        </p:nvSpPr>
        <p:spPr bwMode="auto">
          <a:xfrm>
            <a:off x="4230881" y="546050"/>
            <a:ext cx="4504557" cy="306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341313" indent="-341313" algn="l">
              <a:spcBef>
                <a:spcPts val="0"/>
              </a:spcBef>
              <a:spcAft>
                <a:spcPts val="0"/>
              </a:spcAft>
              <a:buBlip>
                <a:blip r:embed="rId2"/>
              </a:buBlip>
            </a:pPr>
            <a:r>
              <a:rPr lang="en-US" altLang="zh-CN" sz="1200" b="1" kern="0" dirty="0">
                <a:solidFill>
                  <a:schemeClr val="tx1"/>
                </a:solidFill>
                <a:latin typeface="+mn-lt"/>
              </a:rPr>
              <a:t>Charging Prime feature (1)</a:t>
            </a: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Study on 5GA roaming charging reliability enhancement</a:t>
            </a: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457200" lvl="1" indent="0" algn="l" eaLnBrk="1" hangingPunct="1">
              <a:spcBef>
                <a:spcPts val="0"/>
              </a:spcBef>
              <a:buClr>
                <a:srgbClr val="C00000"/>
              </a:buClr>
              <a:defRPr/>
            </a:pPr>
            <a:endParaRPr lang="en-GB" altLang="zh-CN" sz="1100" dirty="0">
              <a:solidFill>
                <a:schemeClr val="tx1"/>
              </a:solidFill>
              <a:ea typeface="Calibri" panose="020F0502020204030204" pitchFamily="34" charset="0"/>
              <a:cs typeface="Calibri" panose="020F0502020204030204" pitchFamily="34" charset="0"/>
            </a:endParaRPr>
          </a:p>
          <a:p>
            <a:pPr marL="457200" lvl="1" indent="0" algn="l" eaLnBrk="1" hangingPunct="1">
              <a:spcBef>
                <a:spcPts val="0"/>
              </a:spcBef>
              <a:buClr>
                <a:srgbClr val="C00000"/>
              </a:buCl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zh-CN" altLang="zh-CN" sz="1100" dirty="0">
              <a:solidFill>
                <a:schemeClr val="tx1"/>
              </a:solidFill>
              <a:cs typeface="Calibri" panose="020F0502020204030204" pitchFamily="34" charset="0"/>
            </a:endParaRPr>
          </a:p>
          <a:p>
            <a:pPr marL="341313" indent="-341313" algn="l">
              <a:spcBef>
                <a:spcPts val="0"/>
              </a:spcBef>
              <a:spcAft>
                <a:spcPts val="0"/>
              </a:spcAft>
              <a:buBlip>
                <a:blip r:embed="rId2"/>
              </a:buBlip>
            </a:pPr>
            <a:r>
              <a:rPr lang="en-US" altLang="zh-CN" sz="1200" b="1" kern="0" dirty="0">
                <a:solidFill>
                  <a:schemeClr val="tx1"/>
                </a:solidFill>
                <a:latin typeface="+mn-lt"/>
              </a:rPr>
              <a:t>Charging support feature (2)</a:t>
            </a: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cs typeface="Calibri" panose="020F0502020204030204" pitchFamily="34" charset="0"/>
              </a:rPr>
              <a:t>Charging Aspects on XRM</a:t>
            </a: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cs typeface="Calibri" panose="020F0502020204030204" pitchFamily="34" charset="0"/>
              </a:rPr>
              <a:t>Study on Charging Aspects of CAPIF phase 3</a:t>
            </a:r>
          </a:p>
          <a:p>
            <a:pPr marL="741363" lvl="1" indent="-284163" algn="l" eaLnBrk="1" hangingPunct="1">
              <a:spcBef>
                <a:spcPts val="0"/>
              </a:spcBef>
              <a:buClr>
                <a:srgbClr val="C00000"/>
              </a:buClr>
              <a:buFont typeface="Arial" panose="020B0604020202020204" pitchFamily="34" charset="0"/>
              <a:buChar char="•"/>
              <a:defRPr/>
            </a:pPr>
            <a:endParaRPr lang="zh-CN" altLang="zh-CN" sz="1100" dirty="0">
              <a:solidFill>
                <a:schemeClr val="tx1"/>
              </a:solidFill>
              <a:cs typeface="Calibri" panose="020F0502020204030204" pitchFamily="34" charset="0"/>
            </a:endParaRPr>
          </a:p>
          <a:p>
            <a:pPr marL="342900" indent="-342900" algn="l" eaLnBrk="1" hangingPunct="1">
              <a:buFontTx/>
              <a:buChar char="-"/>
            </a:pPr>
            <a:r>
              <a:rPr lang="en-US" altLang="de-DE" sz="1100" kern="0" dirty="0">
                <a:solidFill>
                  <a:schemeClr val="tx1"/>
                </a:solidFill>
              </a:rPr>
              <a:t> </a:t>
            </a:r>
          </a:p>
        </p:txBody>
      </p:sp>
    </p:spTree>
    <p:extLst>
      <p:ext uri="{BB962C8B-B14F-4D97-AF65-F5344CB8AC3E}">
        <p14:creationId xmlns:p14="http://schemas.microsoft.com/office/powerpoint/2010/main" val="295628999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BE7B920-F3A1-4775-AFDC-EEF83A2BAB42}"/>
              </a:ext>
            </a:extLst>
          </p:cNvPr>
          <p:cNvSpPr>
            <a:spLocks noGrp="1"/>
          </p:cNvSpPr>
          <p:nvPr>
            <p:ph type="title"/>
          </p:nvPr>
        </p:nvSpPr>
        <p:spPr>
          <a:xfrm>
            <a:off x="700088" y="90488"/>
            <a:ext cx="7120721" cy="562655"/>
          </a:xfrm>
        </p:spPr>
        <p:txBody>
          <a:bodyPr/>
          <a:lstStyle/>
          <a:p>
            <a:pPr algn="l"/>
            <a:r>
              <a:rPr lang="de-DE" altLang="de-DE" sz="2800" b="1" dirty="0">
                <a:solidFill>
                  <a:schemeClr val="tx1"/>
                </a:solidFill>
              </a:rPr>
              <a:t>1) General Aspects – SA5 OAM Rel-20 statistics</a:t>
            </a:r>
          </a:p>
        </p:txBody>
      </p:sp>
      <p:graphicFrame>
        <p:nvGraphicFramePr>
          <p:cNvPr id="5" name="Chart 4">
            <a:extLst>
              <a:ext uri="{FF2B5EF4-FFF2-40B4-BE49-F238E27FC236}">
                <a16:creationId xmlns:a16="http://schemas.microsoft.com/office/drawing/2014/main" id="{A1E8DA56-2521-41CD-89AD-FE84815BDE2D}"/>
              </a:ext>
            </a:extLst>
          </p:cNvPr>
          <p:cNvGraphicFramePr>
            <a:graphicFrameLocks/>
          </p:cNvGraphicFramePr>
          <p:nvPr>
            <p:extLst/>
          </p:nvPr>
        </p:nvGraphicFramePr>
        <p:xfrm>
          <a:off x="1027354" y="1171479"/>
          <a:ext cx="7062397" cy="28005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2134562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FD694-B621-E0CC-59D5-2D5D1C99C6E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4351494-518C-8366-8CAC-FB4F4ED458DF}"/>
              </a:ext>
            </a:extLst>
          </p:cNvPr>
          <p:cNvSpPr txBox="1">
            <a:spLocks/>
          </p:cNvSpPr>
          <p:nvPr/>
        </p:nvSpPr>
        <p:spPr>
          <a:xfrm>
            <a:off x="303213" y="2076263"/>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zh-CN" sz="1200" dirty="0"/>
              <a:t>Add evaluations and conclusions and the TR 28.869 has been concluded.</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highlight>
                  <a:srgbClr val="00FF00"/>
                </a:highlight>
              </a:rPr>
              <a:t>This study is completed.</a:t>
            </a:r>
            <a:endParaRPr lang="en-US" altLang="de-DE" sz="1200" kern="0" dirty="0">
              <a:highlight>
                <a:srgbClr val="00FF00"/>
              </a:highlight>
            </a:endParaRPr>
          </a:p>
        </p:txBody>
      </p:sp>
      <p:sp>
        <p:nvSpPr>
          <p:cNvPr id="4" name="Title 1">
            <a:extLst>
              <a:ext uri="{FF2B5EF4-FFF2-40B4-BE49-F238E27FC236}">
                <a16:creationId xmlns:a16="http://schemas.microsoft.com/office/drawing/2014/main" id="{4B5033E1-A2B9-0120-CC91-C61B756DB3A0}"/>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a:t>
            </a:r>
            <a:r>
              <a:rPr lang="en-GB" altLang="en-US" sz="2800" b="1" dirty="0">
                <a:solidFill>
                  <a:schemeClr val="tx1"/>
                </a:solidFill>
              </a:rPr>
              <a:t>: </a:t>
            </a:r>
            <a:r>
              <a:rPr lang="en-US" altLang="zh-CN" sz="2800" dirty="0" err="1">
                <a:solidFill>
                  <a:srgbClr val="000000"/>
                </a:solidFill>
                <a:ea typeface="等线" panose="02010600030101010101" pitchFamily="2" charset="-122"/>
              </a:rPr>
              <a:t>FS_Cloud_OAM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8F098F8-ABD5-2301-4DC0-1FE8FD7E4A48}"/>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FF2A4D8E-0B22-5163-0AA1-16A514675640}"/>
              </a:ext>
            </a:extLst>
          </p:cNvPr>
          <p:cNvGraphicFramePr>
            <a:graphicFrameLocks noGrp="1"/>
          </p:cNvGraphicFramePr>
          <p:nvPr>
            <p:extLst>
              <p:ext uri="{D42A27DB-BD31-4B8C-83A1-F6EECF244321}">
                <p14:modId xmlns:p14="http://schemas.microsoft.com/office/powerpoint/2010/main" val="405902383"/>
              </p:ext>
            </p:extLst>
          </p:nvPr>
        </p:nvGraphicFramePr>
        <p:xfrm>
          <a:off x="303213" y="1109663"/>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US" altLang="zh-CN" sz="900" b="0" i="0" u="none" strike="noStrike" kern="1200" dirty="0">
                          <a:solidFill>
                            <a:srgbClr val="000000"/>
                          </a:solidFill>
                          <a:effectLst/>
                          <a:latin typeface="+mn-lt"/>
                          <a:ea typeface="+mn-ea"/>
                          <a:cs typeface="+mn-cs"/>
                        </a:rPr>
                        <a:t>1020010</a:t>
                      </a:r>
                    </a:p>
                  </a:txBody>
                  <a:tcPr marL="5799" marR="5799" marT="5799" marB="0"/>
                </a:tc>
                <a:tc>
                  <a:txBody>
                    <a:bodyPr/>
                    <a:lstStyle/>
                    <a:p>
                      <a:pPr algn="l" fontAlgn="t"/>
                      <a:r>
                        <a:rPr lang="en-US" sz="900" b="0" i="0" u="none" strike="noStrike" kern="1200" dirty="0">
                          <a:solidFill>
                            <a:srgbClr val="000000"/>
                          </a:solidFill>
                          <a:effectLst/>
                          <a:latin typeface="+mn-lt"/>
                          <a:ea typeface="+mn-ea"/>
                          <a:cs typeface="+mn-cs"/>
                        </a:rPr>
                        <a:t>Study on Cloud Aspects of Management and Orchestration </a:t>
                      </a:r>
                    </a:p>
                  </a:txBody>
                  <a:tcPr marL="5799" marR="5799" marT="5799" marB="0"/>
                </a:tc>
                <a:tc>
                  <a:txBody>
                    <a:bodyPr/>
                    <a:lstStyle/>
                    <a:p>
                      <a:pPr algn="l" fontAlgn="t"/>
                      <a:r>
                        <a:rPr lang="en-US" sz="900" b="0" i="0" u="none" strike="noStrike" kern="1200" dirty="0" err="1">
                          <a:solidFill>
                            <a:srgbClr val="000000"/>
                          </a:solidFill>
                          <a:effectLst/>
                          <a:latin typeface="+mn-lt"/>
                          <a:ea typeface="+mn-ea"/>
                          <a:cs typeface="+mn-cs"/>
                        </a:rPr>
                        <a:t>FS_Cloud_OAM</a:t>
                      </a:r>
                      <a:endParaRPr lang="en-US" sz="900" b="0" i="0" u="none" strike="noStrike" kern="1200" dirty="0">
                        <a:solidFill>
                          <a:srgbClr val="000000"/>
                        </a:solidFill>
                        <a:effectLst/>
                        <a:latin typeface="+mn-lt"/>
                        <a:ea typeface="+mn-ea"/>
                        <a:cs typeface="+mn-cs"/>
                      </a:endParaRPr>
                    </a:p>
                  </a:txBody>
                  <a:tcPr marL="5799" marR="5799" marT="5799" marB="0"/>
                </a:tc>
                <a:tc>
                  <a:txBody>
                    <a:bodyPr/>
                    <a:lstStyle/>
                    <a:p>
                      <a:pPr algn="l" fontAlgn="t"/>
                      <a:r>
                        <a:rPr lang="en-US" altLang="zh-CN" sz="900" b="0" i="0" u="none" strike="noStrike" kern="1200">
                          <a:solidFill>
                            <a:srgbClr val="000000"/>
                          </a:solidFill>
                          <a:effectLst/>
                          <a:latin typeface="+mn-lt"/>
                          <a:ea typeface="+mn-ea"/>
                          <a:cs typeface="+mn-cs"/>
                        </a:rPr>
                        <a:t>12/12/2024</a:t>
                      </a:r>
                    </a:p>
                  </a:txBody>
                  <a:tcPr marL="5799" marR="5799" marT="5799" marB="0"/>
                </a:tc>
                <a:tc>
                  <a:txBody>
                    <a:bodyPr/>
                    <a:lstStyle/>
                    <a:p>
                      <a:pPr algn="l" fontAlgn="t"/>
                      <a:r>
                        <a:rPr lang="en-US" altLang="zh-CN" sz="900" b="0" i="0" u="none" strike="noStrike" kern="1200" dirty="0">
                          <a:solidFill>
                            <a:srgbClr val="000000"/>
                          </a:solidFill>
                          <a:effectLst/>
                          <a:latin typeface="+mn-lt"/>
                          <a:ea typeface="+mn-ea"/>
                          <a:cs typeface="+mn-cs"/>
                        </a:rPr>
                        <a:t>95%</a:t>
                      </a:r>
                    </a:p>
                  </a:txBody>
                  <a:tcPr marL="5799" marR="5799" marT="5799" marB="0"/>
                </a:tc>
                <a:tc>
                  <a:txBody>
                    <a:bodyPr/>
                    <a:lstStyle/>
                    <a:p>
                      <a:pPr algn="l" fontAlgn="t"/>
                      <a:r>
                        <a:rPr lang="en-US" sz="900" b="0" i="0" u="sng" strike="noStrike" dirty="0">
                          <a:solidFill>
                            <a:srgbClr val="0563C1"/>
                          </a:solidFill>
                          <a:effectLst/>
                          <a:latin typeface="+mn-lt"/>
                          <a:ea typeface="等线" panose="02010600030101010101" pitchFamily="2" charset="-122"/>
                          <a:hlinkClick r:id="rId3"/>
                        </a:rPr>
                        <a:t>SP-231781</a:t>
                      </a:r>
                      <a:endParaRPr lang="en-US" sz="9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algn="ctr" defTabSz="914296" rtl="0" eaLnBrk="1" fontAlgn="b" latinLnBrk="0" hangingPunct="1"/>
                      <a:r>
                        <a:rPr lang="en-US" altLang="zh-CN" sz="900" kern="1200" dirty="0">
                          <a:solidFill>
                            <a:srgbClr val="FF0000"/>
                          </a:solidFill>
                          <a:latin typeface="+mn-lt"/>
                          <a:ea typeface="+mn-ea"/>
                          <a:cs typeface="+mn-cs"/>
                        </a:rPr>
                        <a:t>100%</a:t>
                      </a:r>
                    </a:p>
                  </a:txBody>
                  <a:tcPr marL="7620" marR="7620" marT="7620" marB="0" anchor="b"/>
                </a:tc>
                <a:tc>
                  <a:txBody>
                    <a:bodyPr/>
                    <a:lstStyle/>
                    <a:p>
                      <a:pPr marL="0" algn="ctr" defTabSz="914296" rtl="0" eaLnBrk="1" fontAlgn="t" latinLnBrk="0" hangingPunct="1"/>
                      <a:endParaRPr lang="en-US" sz="900" kern="1200" dirty="0">
                        <a:solidFill>
                          <a:srgbClr val="FF0000"/>
                        </a:solidFill>
                        <a:latin typeface="+mn-lt"/>
                        <a:ea typeface="+mn-ea"/>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4504304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195943" y="1270996"/>
            <a:ext cx="4479689" cy="36179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zh-CN" sz="800" dirty="0"/>
              <a:t>Following enhancement for the scenarios are concluded and recommended for normative work:</a:t>
            </a:r>
          </a:p>
          <a:p>
            <a:pPr marL="857250" lvl="2" indent="0">
              <a:spcBef>
                <a:spcPts val="0"/>
              </a:spcBef>
              <a:spcAft>
                <a:spcPts val="400"/>
              </a:spcAft>
              <a:buNone/>
            </a:pPr>
            <a:r>
              <a:rPr lang="en-US" altLang="zh-CN" sz="700" dirty="0"/>
              <a:t>  - Radio service intent to support reliability, assurance period targets and </a:t>
            </a:r>
            <a:r>
              <a:rPr lang="en-US" altLang="zh-CN" sz="700" dirty="0" err="1"/>
              <a:t>CivicAddressContext</a:t>
            </a:r>
            <a:r>
              <a:rPr lang="en-US" altLang="zh-CN" sz="700" dirty="0"/>
              <a:t>.</a:t>
            </a:r>
          </a:p>
          <a:p>
            <a:pPr marL="857250" lvl="2" indent="0">
              <a:spcBef>
                <a:spcPts val="0"/>
              </a:spcBef>
              <a:spcAft>
                <a:spcPts val="400"/>
              </a:spcAft>
              <a:buNone/>
            </a:pPr>
            <a:r>
              <a:rPr lang="en-US" altLang="zh-CN" sz="700" dirty="0"/>
              <a:t>  - Radio network intent to support Radio Features (e.g. REDCAP, XR).</a:t>
            </a:r>
          </a:p>
          <a:p>
            <a:pPr lvl="1">
              <a:spcBef>
                <a:spcPts val="0"/>
              </a:spcBef>
              <a:spcAft>
                <a:spcPts val="400"/>
              </a:spcAft>
            </a:pPr>
            <a:r>
              <a:rPr lang="en-US" altLang="zh-CN" sz="800" dirty="0"/>
              <a:t>Following requirements for enhancement of scenarios are</a:t>
            </a:r>
          </a:p>
          <a:p>
            <a:pPr marL="857250" lvl="2" indent="0">
              <a:spcBef>
                <a:spcPts val="0"/>
              </a:spcBef>
              <a:spcAft>
                <a:spcPts val="400"/>
              </a:spcAft>
              <a:buNone/>
            </a:pPr>
            <a:r>
              <a:rPr lang="en-US" altLang="zh-CN" sz="700" dirty="0"/>
              <a:t>  - Enhancement of Core network delivering and assurance scenarios</a:t>
            </a:r>
          </a:p>
          <a:p>
            <a:pPr marL="857250" lvl="2" indent="0">
              <a:spcBef>
                <a:spcPts val="0"/>
              </a:spcBef>
              <a:spcAft>
                <a:spcPts val="400"/>
              </a:spcAft>
              <a:buNone/>
            </a:pPr>
            <a:r>
              <a:rPr lang="en-US" altLang="zh-CN" sz="700" dirty="0"/>
              <a:t>  - Enhancement of radio service scenarios for service protection</a:t>
            </a:r>
          </a:p>
          <a:p>
            <a:pPr lvl="1">
              <a:spcBef>
                <a:spcPts val="0"/>
              </a:spcBef>
              <a:spcAft>
                <a:spcPts val="400"/>
              </a:spcAft>
            </a:pPr>
            <a:r>
              <a:rPr lang="en-US" altLang="zh-CN" sz="800" dirty="0">
                <a:solidFill>
                  <a:prstClr val="black"/>
                </a:solidFill>
              </a:rPr>
              <a:t>Following enhancement for the generic intent driven capabilities are discussed, concluded and recommended for normative work:</a:t>
            </a:r>
          </a:p>
          <a:p>
            <a:pPr marL="857250" lvl="2" indent="0">
              <a:spcBef>
                <a:spcPts val="0"/>
              </a:spcBef>
              <a:spcAft>
                <a:spcPts val="400"/>
              </a:spcAft>
              <a:buNone/>
            </a:pPr>
            <a:r>
              <a:rPr lang="en-US" altLang="zh-CN" sz="700" dirty="0"/>
              <a:t>  - Enhance the intent exploration capability to support periodically obtain the exploration report with the best target values for individual object (e.g. cell, area)</a:t>
            </a:r>
          </a:p>
          <a:p>
            <a:pPr marL="857250" lvl="2" indent="0">
              <a:spcBef>
                <a:spcPts val="0"/>
              </a:spcBef>
              <a:spcAft>
                <a:spcPts val="400"/>
              </a:spcAft>
              <a:buNone/>
            </a:pPr>
            <a:r>
              <a:rPr lang="en-US" altLang="zh-CN" sz="700" dirty="0"/>
              <a:t>  - Enhance the intent feasibility check capability to support intent guarantee requirement</a:t>
            </a:r>
          </a:p>
          <a:p>
            <a:pPr marL="857250" lvl="2" indent="0">
              <a:spcBef>
                <a:spcPts val="0"/>
              </a:spcBef>
              <a:spcAft>
                <a:spcPts val="400"/>
              </a:spcAft>
              <a:buNone/>
            </a:pPr>
            <a:r>
              <a:rPr lang="en-US" altLang="zh-CN" sz="700" dirty="0"/>
              <a:t>  - Enhance the Intent handling capability obtaining</a:t>
            </a:r>
          </a:p>
          <a:p>
            <a:pPr marL="857250" lvl="2" indent="0">
              <a:spcBef>
                <a:spcPts val="0"/>
              </a:spcBef>
              <a:spcAft>
                <a:spcPts val="400"/>
              </a:spcAft>
              <a:buNone/>
            </a:pPr>
            <a:r>
              <a:rPr lang="en-US" altLang="zh-CN" sz="700" dirty="0"/>
              <a:t>  - Support of intent guarantee</a:t>
            </a:r>
          </a:p>
          <a:p>
            <a:pPr marL="857250" lvl="2" indent="0">
              <a:spcBef>
                <a:spcPts val="0"/>
              </a:spcBef>
              <a:spcAft>
                <a:spcPts val="400"/>
              </a:spcAft>
              <a:buNone/>
            </a:pPr>
            <a:r>
              <a:rPr lang="en-US" altLang="zh-CN" sz="700" dirty="0"/>
              <a:t>  - Intent handling states transition</a:t>
            </a:r>
          </a:p>
          <a:p>
            <a:pPr lvl="1">
              <a:spcBef>
                <a:spcPts val="0"/>
              </a:spcBef>
              <a:spcAft>
                <a:spcPts val="400"/>
              </a:spcAft>
            </a:pPr>
            <a:r>
              <a:rPr lang="en-US" altLang="zh-CN" sz="800" dirty="0">
                <a:solidFill>
                  <a:prstClr val="black"/>
                </a:solidFill>
              </a:rPr>
              <a:t>Following generic intent driven capabilities use cases, requirements and solutions are approved:</a:t>
            </a:r>
          </a:p>
          <a:p>
            <a:pPr marL="857250" lvl="2" indent="0">
              <a:spcBef>
                <a:spcPts val="0"/>
              </a:spcBef>
              <a:spcAft>
                <a:spcPts val="400"/>
              </a:spcAft>
              <a:buNone/>
            </a:pPr>
            <a:r>
              <a:rPr lang="en-US" altLang="zh-CN" sz="800" dirty="0">
                <a:solidFill>
                  <a:prstClr val="black"/>
                </a:solidFill>
              </a:rPr>
              <a:t>  </a:t>
            </a:r>
            <a:r>
              <a:rPr lang="en-US" altLang="zh-CN" sz="700" dirty="0"/>
              <a:t>- Invariant Guidance in Intent Contexts</a:t>
            </a:r>
          </a:p>
          <a:p>
            <a:pPr marL="857250" lvl="2" indent="0">
              <a:spcBef>
                <a:spcPts val="0"/>
              </a:spcBef>
              <a:spcAft>
                <a:spcPts val="400"/>
              </a:spcAft>
              <a:buNone/>
            </a:pPr>
            <a:r>
              <a:rPr lang="en-US" altLang="zh-CN" sz="700" dirty="0"/>
              <a:t>  - Intent Interpretation Assistance Information</a:t>
            </a:r>
          </a:p>
          <a:p>
            <a:pPr marL="857250" lvl="2" indent="0">
              <a:spcBef>
                <a:spcPts val="0"/>
              </a:spcBef>
              <a:spcAft>
                <a:spcPts val="400"/>
              </a:spcAft>
              <a:buNone/>
            </a:pPr>
            <a:r>
              <a:rPr lang="en-US" altLang="zh-CN" sz="700" dirty="0"/>
              <a:t>  - The relation and the interactions between intent handling function and NDT</a:t>
            </a:r>
            <a:endParaRPr lang="en-US" altLang="de-DE" sz="700" dirty="0"/>
          </a:p>
          <a:p>
            <a:pPr marL="457200" lvl="1" indent="0">
              <a:spcBef>
                <a:spcPts val="0"/>
              </a:spcBef>
              <a:spcAft>
                <a:spcPts val="400"/>
              </a:spcAft>
              <a:buNone/>
            </a:pPr>
            <a:endParaRPr lang="en-US" altLang="zh-CN" sz="800" dirty="0"/>
          </a:p>
          <a:p>
            <a:pPr>
              <a:spcBef>
                <a:spcPts val="0"/>
              </a:spcBef>
              <a:spcAft>
                <a:spcPts val="400"/>
              </a:spcAft>
            </a:pP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FS_IDMS_MN_Ph4</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702914143"/>
              </p:ext>
            </p:extLst>
          </p:nvPr>
        </p:nvGraphicFramePr>
        <p:xfrm>
          <a:off x="303213" y="635978"/>
          <a:ext cx="8180387" cy="56713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US" altLang="zh-CN" sz="900" b="0" i="0" u="none" strike="noStrike" dirty="0">
                          <a:solidFill>
                            <a:srgbClr val="000000"/>
                          </a:solidFill>
                          <a:effectLst/>
                          <a:latin typeface="+mn-lt"/>
                          <a:ea typeface="等线" panose="02010600030101010101" pitchFamily="2" charset="-122"/>
                        </a:rPr>
                        <a:t>1080006</a:t>
                      </a:r>
                    </a:p>
                  </a:txBody>
                  <a:tcPr marL="5799" marR="5799" marT="5799" marB="0"/>
                </a:tc>
                <a:tc>
                  <a:txBody>
                    <a:bodyPr/>
                    <a:lstStyle/>
                    <a:p>
                      <a:pPr algn="l" fontAlgn="t"/>
                      <a:r>
                        <a:rPr lang="en-US" sz="900" b="0" i="0" u="none" strike="noStrike" dirty="0">
                          <a:solidFill>
                            <a:srgbClr val="000000"/>
                          </a:solidFill>
                          <a:effectLst/>
                          <a:latin typeface="+mn-lt"/>
                          <a:ea typeface="等线" panose="02010600030101010101" pitchFamily="2" charset="-122"/>
                        </a:rPr>
                        <a:t>Study on intent driven management services for mobile network phase 4 </a:t>
                      </a:r>
                    </a:p>
                  </a:txBody>
                  <a:tcPr marL="5799" marR="5799" marT="5799" marB="0"/>
                </a:tc>
                <a:tc>
                  <a:txBody>
                    <a:bodyPr/>
                    <a:lstStyle/>
                    <a:p>
                      <a:pPr algn="l" fontAlgn="t"/>
                      <a:r>
                        <a:rPr lang="en-US" sz="900" b="0" i="0" u="none" strike="noStrike" dirty="0">
                          <a:solidFill>
                            <a:srgbClr val="000000"/>
                          </a:solidFill>
                          <a:effectLst/>
                          <a:latin typeface="+mn-lt"/>
                          <a:ea typeface="等线" panose="02010600030101010101" pitchFamily="2" charset="-122"/>
                        </a:rPr>
                        <a:t>FS_IDMS_MN_Ph4</a:t>
                      </a:r>
                    </a:p>
                  </a:txBody>
                  <a:tcPr marL="5799" marR="5799" marT="5799"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Tue 03/03/26</a:t>
                      </a:r>
                    </a:p>
                  </a:txBody>
                  <a:tcPr marL="5799" marR="5799" marT="5799"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15%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SP-250861</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85%</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11" name="Rectangle 10">
            <a:extLst>
              <a:ext uri="{FF2B5EF4-FFF2-40B4-BE49-F238E27FC236}">
                <a16:creationId xmlns:a16="http://schemas.microsoft.com/office/drawing/2014/main" id="{5BB76DAF-F3F4-4D44-897C-55BE60A7B6AC}"/>
              </a:ext>
            </a:extLst>
          </p:cNvPr>
          <p:cNvSpPr/>
          <p:nvPr/>
        </p:nvSpPr>
        <p:spPr>
          <a:xfrm>
            <a:off x="4797552" y="1353455"/>
            <a:ext cx="3639312" cy="1764586"/>
          </a:xfrm>
          <a:prstGeom prst="rect">
            <a:avLst/>
          </a:prstGeom>
        </p:spPr>
        <p:txBody>
          <a:bodyPr wrap="square">
            <a:spAutoFit/>
          </a:bodyPr>
          <a:lstStyle/>
          <a:p>
            <a:pPr marL="341313" lvl="0" indent="-341313">
              <a:spcBef>
                <a:spcPts val="0"/>
              </a:spcBef>
              <a:spcAft>
                <a:spcPts val="0"/>
              </a:spcAft>
              <a:buBlip>
                <a:blip r:embed="rId2"/>
              </a:buBlip>
            </a:pPr>
            <a:r>
              <a:rPr lang="en-US" altLang="zh-CN" sz="1400" b="1" kern="0" dirty="0">
                <a:latin typeface="+mn-lt"/>
              </a:rPr>
              <a:t>Impacts and dependencies on other WGs</a:t>
            </a:r>
          </a:p>
          <a:p>
            <a:pPr lvl="1">
              <a:spcBef>
                <a:spcPts val="0"/>
              </a:spcBef>
              <a:spcAft>
                <a:spcPts val="400"/>
              </a:spcAft>
            </a:pPr>
            <a:r>
              <a:rPr lang="en-US" altLang="de-DE" sz="1200" dirty="0">
                <a:solidFill>
                  <a:prstClr val="black"/>
                </a:solidFill>
                <a:latin typeface="+mn-lt"/>
              </a:rPr>
              <a:t>None</a:t>
            </a:r>
            <a:endParaRPr lang="en-US" altLang="de-DE" sz="1200" kern="0" dirty="0">
              <a:solidFill>
                <a:prstClr val="black"/>
              </a:solidFill>
              <a:latin typeface="+mn-lt"/>
            </a:endParaRPr>
          </a:p>
          <a:p>
            <a:pPr marL="341313" lvl="0" indent="-341313">
              <a:spcBef>
                <a:spcPts val="0"/>
              </a:spcBef>
              <a:spcAft>
                <a:spcPts val="0"/>
              </a:spcAft>
              <a:buBlip>
                <a:blip r:embed="rId2"/>
              </a:buBlip>
            </a:pPr>
            <a:r>
              <a:rPr lang="de-DE" altLang="zh-CN" sz="1400" b="1" kern="0" dirty="0">
                <a:latin typeface="+mn-lt"/>
              </a:rPr>
              <a:t>Outstanding issues</a:t>
            </a:r>
          </a:p>
          <a:p>
            <a:pPr lvl="1">
              <a:spcBef>
                <a:spcPts val="0"/>
              </a:spcBef>
              <a:spcAft>
                <a:spcPts val="400"/>
              </a:spcAft>
            </a:pPr>
            <a:r>
              <a:rPr lang="en-US" altLang="de-DE" sz="1200" dirty="0">
                <a:solidFill>
                  <a:prstClr val="black"/>
                </a:solidFill>
                <a:latin typeface="+mn-lt"/>
              </a:rPr>
              <a:t>None</a:t>
            </a:r>
          </a:p>
          <a:p>
            <a:pPr marL="341313" indent="-341313">
              <a:spcBef>
                <a:spcPts val="0"/>
              </a:spcBef>
              <a:spcAft>
                <a:spcPts val="0"/>
              </a:spcAft>
              <a:buBlip>
                <a:blip r:embed="rId2"/>
              </a:buBlip>
            </a:pPr>
            <a:r>
              <a:rPr lang="de-DE" altLang="zh-CN" sz="1400" b="1" kern="0" dirty="0">
                <a:latin typeface="+mn-lt"/>
              </a:rPr>
              <a:t>Next steps</a:t>
            </a:r>
          </a:p>
          <a:p>
            <a:pPr lvl="1">
              <a:spcBef>
                <a:spcPts val="0"/>
              </a:spcBef>
              <a:spcAft>
                <a:spcPts val="400"/>
              </a:spcAft>
            </a:pPr>
            <a:r>
              <a:rPr lang="en-US" altLang="de-DE" sz="1200" dirty="0">
                <a:solidFill>
                  <a:prstClr val="black"/>
                </a:solidFill>
                <a:latin typeface="+mn-lt"/>
              </a:rPr>
              <a:t>Solution, evaluation and conclusion for remaining use cases and target to complete the study in SA5#165 meeting.</a:t>
            </a:r>
            <a:endParaRPr lang="zh-CN" altLang="en-US" sz="1200" dirty="0">
              <a:solidFill>
                <a:prstClr val="black"/>
              </a:solidFill>
              <a:latin typeface="+mn-lt"/>
            </a:endParaRPr>
          </a:p>
        </p:txBody>
      </p:sp>
    </p:spTree>
    <p:extLst>
      <p:ext uri="{BB962C8B-B14F-4D97-AF65-F5344CB8AC3E}">
        <p14:creationId xmlns:p14="http://schemas.microsoft.com/office/powerpoint/2010/main" val="131298354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84161" y="1176586"/>
            <a:ext cx="8763020" cy="336595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000" b="1" kern="0" dirty="0"/>
              <a:t>Progress since SA#109</a:t>
            </a:r>
            <a:endParaRPr lang="de-DE" altLang="de-DE" sz="1000" b="1" kern="0" dirty="0">
              <a:solidFill>
                <a:srgbClr val="FF0000"/>
              </a:solidFill>
            </a:endParaRPr>
          </a:p>
          <a:p>
            <a:pPr lvl="1">
              <a:spcBef>
                <a:spcPts val="0"/>
              </a:spcBef>
              <a:spcAft>
                <a:spcPts val="0"/>
              </a:spcAft>
            </a:pPr>
            <a:r>
              <a:rPr lang="en-US" altLang="de-DE" sz="900" dirty="0"/>
              <a:t>The discussion evolved around a set of use cases, corresponding requirements and possible solutions focusing mainly on the three topics below:</a:t>
            </a:r>
          </a:p>
          <a:p>
            <a:pPr lvl="2">
              <a:spcBef>
                <a:spcPts val="0"/>
              </a:spcBef>
              <a:spcAft>
                <a:spcPts val="0"/>
              </a:spcAft>
            </a:pPr>
            <a:r>
              <a:rPr lang="en-US" altLang="de-DE" sz="800" dirty="0"/>
              <a:t>Model training support &amp; data exchange</a:t>
            </a:r>
          </a:p>
          <a:p>
            <a:pPr lvl="2">
              <a:spcBef>
                <a:spcPts val="0"/>
              </a:spcBef>
              <a:spcAft>
                <a:spcPts val="0"/>
              </a:spcAft>
            </a:pPr>
            <a:r>
              <a:rPr lang="en-US" altLang="de-DE" sz="800" dirty="0"/>
              <a:t>Federated Learning (FL) management &amp; lifecycle evolution</a:t>
            </a:r>
          </a:p>
          <a:p>
            <a:pPr lvl="2">
              <a:spcBef>
                <a:spcPts val="0"/>
              </a:spcBef>
              <a:spcAft>
                <a:spcPts val="0"/>
              </a:spcAft>
            </a:pPr>
            <a:r>
              <a:rPr lang="en-US" altLang="de-DE" sz="800" dirty="0"/>
              <a:t>Sustainability and energy-aware AI/ML</a:t>
            </a:r>
          </a:p>
          <a:p>
            <a:pPr lvl="1">
              <a:spcBef>
                <a:spcPts val="0"/>
              </a:spcBef>
              <a:spcAft>
                <a:spcPts val="0"/>
              </a:spcAft>
            </a:pPr>
            <a:r>
              <a:rPr lang="en-US" altLang="de-DE" sz="900" dirty="0"/>
              <a:t>Agreements reached on the approval of use cases, requirements, and (where applicable) solution approaches for:</a:t>
            </a:r>
          </a:p>
          <a:p>
            <a:pPr lvl="2">
              <a:spcBef>
                <a:spcPts val="0"/>
              </a:spcBef>
              <a:spcAft>
                <a:spcPts val="0"/>
              </a:spcAft>
            </a:pPr>
            <a:r>
              <a:rPr lang="en-US" altLang="de-DE" sz="800" dirty="0"/>
              <a:t>Two-sided, UE-side and network-side model-training support (use cases, requirements).</a:t>
            </a:r>
          </a:p>
          <a:p>
            <a:pPr lvl="2">
              <a:spcBef>
                <a:spcPts val="0"/>
              </a:spcBef>
              <a:spcAft>
                <a:spcPts val="0"/>
              </a:spcAft>
            </a:pPr>
            <a:r>
              <a:rPr lang="en-US" altLang="de-DE" sz="800" dirty="0"/>
              <a:t>VFL management support and sustainability-aware FL client selection (use cases, requirements, initial solution basis).</a:t>
            </a:r>
          </a:p>
          <a:p>
            <a:pPr lvl="2">
              <a:spcBef>
                <a:spcPts val="0"/>
              </a:spcBef>
              <a:spcAft>
                <a:spcPts val="0"/>
              </a:spcAft>
            </a:pPr>
            <a:r>
              <a:rPr lang="en-US" altLang="de-DE" sz="800" dirty="0"/>
              <a:t>Sustainability-framework support for energy-aware model-training and inference (use case, requirements, initial solution basis).</a:t>
            </a:r>
          </a:p>
          <a:p>
            <a:pPr lvl="2">
              <a:spcBef>
                <a:spcPts val="0"/>
              </a:spcBef>
              <a:spcAft>
                <a:spcPts val="0"/>
              </a:spcAft>
            </a:pPr>
            <a:r>
              <a:rPr lang="en-US" altLang="de-DE" sz="800" dirty="0"/>
              <a:t>Analysis of ML model transfer and delivery to UE (analyses use case, solution).</a:t>
            </a:r>
          </a:p>
          <a:p>
            <a:pPr lvl="2">
              <a:spcBef>
                <a:spcPts val="0"/>
              </a:spcBef>
              <a:spcAft>
                <a:spcPts val="0"/>
              </a:spcAft>
            </a:pPr>
            <a:r>
              <a:rPr lang="en-US" altLang="de-DE" sz="800" dirty="0"/>
              <a:t>Initial </a:t>
            </a:r>
            <a:r>
              <a:rPr lang="en-US" altLang="de-DE" sz="800" dirty="0" err="1"/>
              <a:t>ToC</a:t>
            </a:r>
            <a:r>
              <a:rPr lang="en-US" altLang="de-DE" sz="800" dirty="0"/>
              <a:t> for TR 28.882.</a:t>
            </a:r>
          </a:p>
          <a:p>
            <a:pPr lvl="2">
              <a:spcBef>
                <a:spcPts val="0"/>
              </a:spcBef>
              <a:spcAft>
                <a:spcPts val="0"/>
              </a:spcAft>
            </a:pPr>
            <a:r>
              <a:rPr lang="en-US" altLang="de-DE" sz="800" dirty="0"/>
              <a:t>Task-</a:t>
            </a:r>
            <a:r>
              <a:rPr lang="en-US" altLang="de-DE" sz="800" dirty="0" err="1"/>
              <a:t>prioritisation</a:t>
            </a:r>
            <a:r>
              <a:rPr lang="en-US" altLang="de-DE" sz="800" dirty="0"/>
              <a:t> proposal aligned with RAN and SA2 dependencies.</a:t>
            </a:r>
          </a:p>
          <a:p>
            <a:pPr lvl="1">
              <a:spcBef>
                <a:spcPts val="0"/>
              </a:spcBef>
              <a:spcAft>
                <a:spcPts val="0"/>
              </a:spcAft>
            </a:pPr>
            <a:r>
              <a:rPr lang="en-US" altLang="de-DE" sz="900" dirty="0"/>
              <a:t>Plan for future meetings including areas requiring further discussion:</a:t>
            </a:r>
          </a:p>
          <a:p>
            <a:pPr lvl="2">
              <a:spcBef>
                <a:spcPts val="0"/>
              </a:spcBef>
              <a:spcAft>
                <a:spcPts val="0"/>
              </a:spcAft>
            </a:pPr>
            <a:r>
              <a:rPr lang="en-US" altLang="de-DE" sz="800" dirty="0"/>
              <a:t>Data-collection solutions for two-sided / UE-side / network-side model training.</a:t>
            </a:r>
          </a:p>
          <a:p>
            <a:pPr lvl="2">
              <a:spcBef>
                <a:spcPts val="0"/>
              </a:spcBef>
              <a:spcAft>
                <a:spcPts val="0"/>
              </a:spcAft>
            </a:pPr>
            <a:r>
              <a:rPr lang="en-US" altLang="de-DE" sz="800" dirty="0"/>
              <a:t>Model-monitoring and update procedures, lifecycle </a:t>
            </a:r>
            <a:r>
              <a:rPr lang="en-US" altLang="de-DE" sz="800" dirty="0" err="1"/>
              <a:t>optimisation</a:t>
            </a:r>
            <a:r>
              <a:rPr lang="en-US" altLang="de-DE" sz="800" dirty="0"/>
              <a:t>, and model-registration/repository evolution.</a:t>
            </a:r>
          </a:p>
          <a:p>
            <a:pPr lvl="2">
              <a:spcBef>
                <a:spcPts val="0"/>
              </a:spcBef>
              <a:spcAft>
                <a:spcPts val="0"/>
              </a:spcAft>
            </a:pPr>
            <a:r>
              <a:rPr lang="en-US" altLang="de-DE" sz="800" dirty="0"/>
              <a:t>Other  work task items not yet addressed.</a:t>
            </a:r>
          </a:p>
          <a:p>
            <a:pPr>
              <a:spcBef>
                <a:spcPts val="0"/>
              </a:spcBef>
              <a:spcAft>
                <a:spcPts val="400"/>
              </a:spcAft>
            </a:pPr>
            <a:r>
              <a:rPr lang="en-US" sz="1000" b="1" dirty="0"/>
              <a:t>Impacts and dependencies on other WGs</a:t>
            </a:r>
          </a:p>
          <a:p>
            <a:pPr lvl="1">
              <a:spcBef>
                <a:spcPts val="0"/>
              </a:spcBef>
              <a:spcAft>
                <a:spcPts val="400"/>
              </a:spcAft>
            </a:pPr>
            <a:r>
              <a:rPr lang="en-US" altLang="de-DE" sz="900" dirty="0"/>
              <a:t>None</a:t>
            </a:r>
            <a:endParaRPr lang="en-US" altLang="de-DE" sz="900" kern="0" dirty="0"/>
          </a:p>
          <a:p>
            <a:pPr>
              <a:spcBef>
                <a:spcPts val="0"/>
              </a:spcBef>
              <a:spcAft>
                <a:spcPts val="0"/>
              </a:spcAft>
            </a:pPr>
            <a:r>
              <a:rPr lang="de-DE" sz="1000" b="1" kern="0" dirty="0"/>
              <a:t>Outstanding issues</a:t>
            </a:r>
          </a:p>
          <a:p>
            <a:pPr lvl="1">
              <a:spcBef>
                <a:spcPts val="0"/>
              </a:spcBef>
              <a:spcAft>
                <a:spcPts val="400"/>
              </a:spcAft>
            </a:pPr>
            <a:r>
              <a:rPr lang="en-US" altLang="zh-CN" sz="900" dirty="0"/>
              <a:t>None</a:t>
            </a:r>
            <a:endParaRPr lang="en-US" altLang="de-DE" sz="900" kern="0" dirty="0"/>
          </a:p>
          <a:p>
            <a:pPr>
              <a:spcBef>
                <a:spcPts val="0"/>
              </a:spcBef>
              <a:spcAft>
                <a:spcPts val="0"/>
              </a:spcAft>
            </a:pPr>
            <a:r>
              <a:rPr lang="de-DE" sz="1000" b="1" kern="0" dirty="0"/>
              <a:t>Next steps</a:t>
            </a:r>
          </a:p>
          <a:p>
            <a:pPr lvl="1">
              <a:spcBef>
                <a:spcPts val="0"/>
              </a:spcBef>
              <a:spcAft>
                <a:spcPts val="400"/>
              </a:spcAft>
            </a:pPr>
            <a:r>
              <a:rPr lang="en-US" altLang="zh-CN" sz="900" dirty="0"/>
              <a:t>Continue discussions to revisit solutions for the UE, network, and two-sided model training use cases, and progress the completion of solutions for FL-related use cases and sustainability aspects, along with further work on the remaining WTs.</a:t>
            </a:r>
            <a:endParaRPr lang="en-US" altLang="de-DE" sz="9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FS_AIML_MGT_Ph3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773791619"/>
              </p:ext>
            </p:extLst>
          </p:nvPr>
        </p:nvGraphicFramePr>
        <p:xfrm>
          <a:off x="284161" y="600962"/>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00261">
                  <a:extLst>
                    <a:ext uri="{9D8B030D-6E8A-4147-A177-3AD203B41FA5}">
                      <a16:colId xmlns:a16="http://schemas.microsoft.com/office/drawing/2014/main" val="20001"/>
                    </a:ext>
                  </a:extLst>
                </a:gridCol>
                <a:gridCol w="953078">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1080012</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on AIML management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FS_AIML_MGT_Ph3</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SP-250867</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23%</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101897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338443"/>
            <a:ext cx="8250237" cy="31474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zh-CN" sz="1200" dirty="0"/>
              <a:t>- WT#1: The use case and solution of how NDT support intent handling function, as network automation function, was discussed and approved.</a:t>
            </a:r>
          </a:p>
          <a:p>
            <a:pPr lvl="1">
              <a:spcBef>
                <a:spcPts val="0"/>
              </a:spcBef>
              <a:spcAft>
                <a:spcPts val="400"/>
              </a:spcAft>
            </a:pPr>
            <a:r>
              <a:rPr lang="en-US" altLang="zh-CN" sz="1200" dirty="0"/>
              <a:t>- WT#2: The use case and solution of discovery of NDT and report of NDT relationships to support NDT collaboration were approved.</a:t>
            </a:r>
          </a:p>
          <a:p>
            <a:pPr lvl="1">
              <a:spcBef>
                <a:spcPts val="0"/>
              </a:spcBef>
              <a:spcAft>
                <a:spcPts val="400"/>
              </a:spcAft>
            </a:pPr>
            <a:r>
              <a:rPr lang="en-US" altLang="zh-CN" sz="1200" dirty="0"/>
              <a:t>- WT#3: The use case and solution of using external data for NDT modelling was approved</a:t>
            </a:r>
          </a:p>
          <a:p>
            <a:pPr lvl="1">
              <a:spcBef>
                <a:spcPts val="0"/>
              </a:spcBef>
              <a:spcAft>
                <a:spcPts val="400"/>
              </a:spcAft>
            </a:pPr>
            <a:r>
              <a:rPr lang="en-US" altLang="zh-CN" sz="1200" dirty="0"/>
              <a:t>- WT#4: The use case and solution of enhancing existing NDT capability/mechanism including data generation, reporting methods were discussed and approved. New use cases regarding NDT for NTN, NDT LCM control were discussed and approved.</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Potential solution and evaluation.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FS_NDT_Ph2</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571856345"/>
              </p:ext>
            </p:extLst>
          </p:nvPr>
        </p:nvGraphicFramePr>
        <p:xfrm>
          <a:off x="335486" y="769483"/>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1080011</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on management aspects of Network Digital Twins phase 2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FS_NDT_Ph2</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SP-250866</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8207273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49235" y="1137057"/>
            <a:ext cx="8250237" cy="35694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zh-CN" sz="1200" dirty="0"/>
              <a:t>The following topics were approved :</a:t>
            </a:r>
            <a:br>
              <a:rPr lang="en-US" altLang="zh-CN" sz="1200" dirty="0"/>
            </a:br>
            <a:r>
              <a:rPr lang="en-US" altLang="zh-CN" sz="1200" dirty="0"/>
              <a:t>WT-1: Use case/concept/solution on management data streaming based on Message Bus</a:t>
            </a:r>
            <a:br>
              <a:rPr lang="en-US" altLang="zh-CN" sz="1200" dirty="0"/>
            </a:br>
            <a:r>
              <a:rPr lang="en-US" altLang="zh-CN" sz="1200" dirty="0"/>
              <a:t>WT-2: Use case on wide-area distributed deployment scenarios</a:t>
            </a:r>
            <a:br>
              <a:rPr lang="en-US" altLang="zh-CN" sz="1200" dirty="0"/>
            </a:br>
            <a:r>
              <a:rPr lang="en-US" altLang="zh-CN" sz="1200" dirty="0"/>
              <a:t>WT-4: Use case on integration of SBMA with 5GC and 5G Access Network architecture and potential requirement</a:t>
            </a:r>
            <a:br>
              <a:rPr lang="en-US" altLang="zh-CN" sz="1200" dirty="0"/>
            </a:br>
            <a:r>
              <a:rPr lang="en-US" altLang="zh-CN" sz="1200" dirty="0"/>
              <a:t>WT-5: Use case on software management</a:t>
            </a:r>
            <a:br>
              <a:rPr lang="en-US" altLang="zh-CN" sz="1200" dirty="0"/>
            </a:br>
            <a:r>
              <a:rPr lang="en-US" altLang="zh-CN" sz="1200" dirty="0"/>
              <a:t>WT-6: Use case and Solution for inventory management</a:t>
            </a:r>
            <a:br>
              <a:rPr lang="en-US" altLang="zh-CN" sz="1200" dirty="0"/>
            </a:br>
            <a:r>
              <a:rPr lang="en-US" altLang="zh-CN" sz="1200" dirty="0"/>
              <a:t>WT-7: Use case and Solution for historical alarms and potential requirements</a:t>
            </a:r>
            <a:br>
              <a:rPr lang="en-US" altLang="zh-CN" sz="1200" dirty="0"/>
            </a:br>
            <a:r>
              <a:rPr lang="en-US" altLang="zh-CN" sz="1200" dirty="0"/>
              <a:t>WT-9: Use case and solution for merging operation for MOI changes and notify MOI changes</a:t>
            </a:r>
          </a:p>
          <a:p>
            <a:pPr lvl="1">
              <a:spcBef>
                <a:spcPts val="0"/>
              </a:spcBef>
              <a:spcAft>
                <a:spcPts val="400"/>
              </a:spcAft>
            </a:pPr>
            <a:r>
              <a:rPr lang="en-US" altLang="zh-CN" sz="1200" dirty="0"/>
              <a:t>The following topics were discussed: </a:t>
            </a:r>
            <a:br>
              <a:rPr lang="en-US" altLang="zh-CN" sz="1200" dirty="0"/>
            </a:br>
            <a:r>
              <a:rPr lang="en-US" altLang="zh-CN" sz="1200" dirty="0"/>
              <a:t> WT-3: management model for Management Function</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a:t>
            </a:r>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t>Targeting at SA#111 (Mar 2026) - for information.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FS_SBMA_Ph4</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27135516"/>
              </p:ext>
            </p:extLst>
          </p:nvPr>
        </p:nvGraphicFramePr>
        <p:xfrm>
          <a:off x="284161" y="56809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1080008</a:t>
                      </a:r>
                    </a:p>
                  </a:txBody>
                  <a:tcPr marL="7620" marR="7620" marT="7620" marB="0" anchor="b"/>
                </a:tc>
                <a:tc>
                  <a:txBody>
                    <a:bodyPr/>
                    <a:lstStyle/>
                    <a:p>
                      <a:pPr algn="l" fontAlgn="b"/>
                      <a:r>
                        <a:rPr lang="en-US" sz="900" b="0" i="0" u="none" strike="noStrike">
                          <a:solidFill>
                            <a:srgbClr val="000000"/>
                          </a:solidFill>
                          <a:effectLst/>
                          <a:latin typeface="+mn-lt"/>
                          <a:ea typeface="等线" panose="02010600030101010101" pitchFamily="2" charset="-122"/>
                        </a:rPr>
                        <a:t>Study on Service Based Management Architecture enhancement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FS_SBMA_Ph4</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SP-250863</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5597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US" sz="2800" b="1" dirty="0">
                <a:solidFill>
                  <a:schemeClr val="tx1"/>
                </a:solidFill>
              </a:rPr>
              <a:t>Contents</a:t>
            </a:r>
          </a:p>
        </p:txBody>
      </p:sp>
      <p:sp>
        <p:nvSpPr>
          <p:cNvPr id="57347" name="Rectangle 3"/>
          <p:cNvSpPr>
            <a:spLocks noGrp="1"/>
          </p:cNvSpPr>
          <p:nvPr>
            <p:ph type="body" idx="1"/>
          </p:nvPr>
        </p:nvSpPr>
        <p:spPr>
          <a:xfrm>
            <a:off x="817563" y="1028700"/>
            <a:ext cx="6894966" cy="3619500"/>
          </a:xfrm>
        </p:spPr>
        <p:txBody>
          <a:bodyPr/>
          <a:lstStyle/>
          <a:p>
            <a:pPr eaLnBrk="1" hangingPunct="1">
              <a:defRPr/>
            </a:pPr>
            <a:r>
              <a:rPr lang="en-GB" sz="1800" dirty="0"/>
              <a:t>1) General aspects (WG/SWG officials, WG/SWG meetings, WG/SWG statistics)</a:t>
            </a:r>
          </a:p>
          <a:p>
            <a:pPr eaLnBrk="1" hangingPunct="1">
              <a:defRPr/>
            </a:pPr>
            <a:r>
              <a:rPr lang="en-GB" sz="1800" dirty="0"/>
              <a:t>2) SA5 Work Report</a:t>
            </a:r>
          </a:p>
          <a:p>
            <a:pPr lvl="1" eaLnBrk="1" hangingPunct="1">
              <a:defRPr/>
            </a:pPr>
            <a:r>
              <a:rPr lang="en-GB" altLang="ko-KR" sz="1600" dirty="0"/>
              <a:t>2.1) Rel-18 and before Maintenance</a:t>
            </a:r>
          </a:p>
          <a:p>
            <a:pPr lvl="1" eaLnBrk="1" hangingPunct="1">
              <a:defRPr/>
            </a:pPr>
            <a:r>
              <a:rPr lang="en-GB" altLang="ko-KR" sz="1600" dirty="0"/>
              <a:t>2.2) Rel-19 Work and Maintenance</a:t>
            </a:r>
          </a:p>
          <a:p>
            <a:pPr lvl="1" eaLnBrk="1" hangingPunct="1">
              <a:defRPr/>
            </a:pPr>
            <a:r>
              <a:rPr lang="en-GB" altLang="ko-KR" sz="1600" dirty="0"/>
              <a:t>2.3) </a:t>
            </a:r>
            <a:r>
              <a:rPr lang="en-US" altLang="ko-KR" sz="1600" dirty="0"/>
              <a:t>Rel-20 5G-Ad Work and Maintenance</a:t>
            </a:r>
            <a:endParaRPr lang="en-GB" altLang="ko-KR" sz="1600" dirty="0"/>
          </a:p>
          <a:p>
            <a:pPr lvl="1" eaLnBrk="1" hangingPunct="1">
              <a:defRPr/>
            </a:pPr>
            <a:r>
              <a:rPr lang="en-GB" altLang="ko-KR" sz="1600" dirty="0"/>
              <a:t>2.4) Rel-20 6G Study  </a:t>
            </a:r>
          </a:p>
          <a:p>
            <a:pPr eaLnBrk="1" hangingPunct="1">
              <a:defRPr/>
            </a:pPr>
            <a:r>
              <a:rPr lang="en-GB" sz="1800" dirty="0"/>
              <a:t>3) SA5 Work Planning</a:t>
            </a:r>
          </a:p>
          <a:p>
            <a:pPr eaLnBrk="1" hangingPunct="1">
              <a:defRPr/>
            </a:pPr>
            <a:r>
              <a:rPr lang="en-US" sz="1800" dirty="0"/>
              <a:t>4) External SDOs interaction (including IETF dependencies) </a:t>
            </a:r>
            <a:endParaRPr lang="en-GB" sz="1800" dirty="0"/>
          </a:p>
          <a:p>
            <a:pPr eaLnBrk="1" hangingPunct="1">
              <a:defRPr/>
            </a:pPr>
            <a:r>
              <a:rPr lang="en-GB" sz="1800" dirty="0"/>
              <a:t>5) Collected Items requiring action from SA</a:t>
            </a:r>
          </a:p>
          <a:p>
            <a:pPr eaLnBrk="1" hangingPunct="1">
              <a:defRPr/>
            </a:pPr>
            <a:r>
              <a:rPr lang="en-GB" altLang="ko-KR" sz="1800" dirty="0"/>
              <a:t>6) Documents for Information and Approval</a:t>
            </a:r>
          </a:p>
          <a:p>
            <a:pPr eaLnBrk="1" hangingPunct="1">
              <a:defRPr/>
            </a:pPr>
            <a:endParaRPr lang="en-GB" sz="15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255349"/>
            <a:ext cx="8250237" cy="353147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kern="0" dirty="0"/>
              <a:t>WT1: 4 new use cases and corresponding potential requirements based on the requirements from SA1 TS 22.261 were approved.</a:t>
            </a:r>
          </a:p>
          <a:p>
            <a:pPr lvl="1">
              <a:spcBef>
                <a:spcPts val="0"/>
              </a:spcBef>
              <a:spcAft>
                <a:spcPts val="400"/>
              </a:spcAft>
            </a:pPr>
            <a:r>
              <a:rPr lang="en-US" altLang="de-DE" sz="1200" kern="0" dirty="0"/>
              <a:t>WT2: 3 new use cases and corresponding potential requirements based on the SA2 TR 23700-67-100 were approved.</a:t>
            </a:r>
            <a:r>
              <a:rPr lang="en-US" altLang="de-DE" sz="1200" dirty="0"/>
              <a:t> A potential solution for UC related to Enhancements to network slice EC KPIs was approved </a:t>
            </a:r>
          </a:p>
          <a:p>
            <a:pPr lvl="1">
              <a:spcBef>
                <a:spcPts val="0"/>
              </a:spcBef>
              <a:spcAft>
                <a:spcPts val="400"/>
              </a:spcAft>
            </a:pPr>
            <a:r>
              <a:rPr lang="en-US" altLang="de-DE" sz="1200" dirty="0"/>
              <a:t>WT3: No progress, all contributions (proposing new use cases) were objected.</a:t>
            </a:r>
          </a:p>
          <a:p>
            <a:pPr lvl="1">
              <a:spcBef>
                <a:spcPts val="0"/>
              </a:spcBef>
              <a:spcAft>
                <a:spcPts val="400"/>
              </a:spcAft>
            </a:pPr>
            <a:r>
              <a:rPr lang="en-US" altLang="de-DE" sz="1200" dirty="0"/>
              <a:t>WT4: </a:t>
            </a:r>
            <a:r>
              <a:rPr lang="en-US" altLang="de-DE" sz="1200" kern="0" dirty="0"/>
              <a:t>2 new use cases to study enhancements to EC/EE PM and KPIs were approved</a:t>
            </a:r>
            <a:r>
              <a:rPr lang="zh-CN" altLang="en-US" sz="1200" kern="0" dirty="0"/>
              <a:t>，</a:t>
            </a:r>
            <a:r>
              <a:rPr lang="en-US" altLang="de-DE" sz="1200" dirty="0"/>
              <a:t>1 new use cases to study estimation of  EE KPI of HDLLC slice was approved.</a:t>
            </a:r>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Additional new use case proposals to be studied for all </a:t>
            </a:r>
            <a:r>
              <a:rPr lang="en-US" altLang="de-DE" sz="1200" dirty="0" err="1"/>
              <a:t>WTs.Proposals</a:t>
            </a:r>
            <a:r>
              <a:rPr lang="en-US" altLang="de-DE" sz="1200" dirty="0"/>
              <a:t> to update use cases or new use cases for WT-2 based conclusions in latest SA2 TR. (as WT-2 has dependency on SA2 study)Potential solution proposals for the agreed use cases. Add evaluations, conclusions and recommendation for all the use cases.</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FS_Energy_Ph4_OAM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087817951"/>
              </p:ext>
            </p:extLst>
          </p:nvPr>
        </p:nvGraphicFramePr>
        <p:xfrm>
          <a:off x="303213" y="686389"/>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1080005</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on energy efficiency and energy saving aspects of 5G Advanced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FS_Energy_Ph4_OAM</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SP-250860</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15%</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6878528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22617"/>
            <a:ext cx="8250237" cy="30730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Added use case, requirements and solution for radio resource optimization based on per SSB usage.</a:t>
            </a:r>
          </a:p>
          <a:p>
            <a:pPr lvl="1">
              <a:spcBef>
                <a:spcPts val="0"/>
              </a:spcBef>
              <a:spcAft>
                <a:spcPts val="400"/>
              </a:spcAft>
            </a:pPr>
            <a:r>
              <a:rPr lang="en-US" altLang="de-DE" sz="1200" dirty="0"/>
              <a:t>Added use case, requirements and solution for RET optimization.</a:t>
            </a:r>
          </a:p>
          <a:p>
            <a:pPr lvl="1">
              <a:spcBef>
                <a:spcPts val="0"/>
              </a:spcBef>
              <a:spcAft>
                <a:spcPts val="400"/>
              </a:spcAft>
            </a:pPr>
            <a:r>
              <a:rPr lang="en-US" altLang="de-DE" sz="1200" dirty="0"/>
              <a:t>Added use case and solution for improvements to MDAS framework. Added solution and conclusion for improvements to mobility performance analysis.</a:t>
            </a:r>
          </a:p>
          <a:p>
            <a:pPr lvl="1">
              <a:spcBef>
                <a:spcPts val="0"/>
              </a:spcBef>
              <a:spcAft>
                <a:spcPts val="400"/>
              </a:spcAft>
            </a:pPr>
            <a:r>
              <a:rPr lang="en-US" altLang="de-DE" sz="1200" dirty="0"/>
              <a:t>Added solution for resolution of network failures.</a:t>
            </a:r>
          </a:p>
          <a:p>
            <a:pPr lvl="1">
              <a:spcBef>
                <a:spcPts val="0"/>
              </a:spcBef>
              <a:spcAft>
                <a:spcPts val="400"/>
              </a:spcAft>
            </a:pPr>
            <a:r>
              <a:rPr lang="en-US" altLang="de-DE" sz="1200" dirty="0"/>
              <a:t>Added use case, requirements and solution for interference cell grouping analytics.</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t>Add solutions for agreed use cases and requirements. Add conclusions and recommendations.</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FS_eMDAS_Ph4</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983169790"/>
              </p:ext>
            </p:extLst>
          </p:nvPr>
        </p:nvGraphicFramePr>
        <p:xfrm>
          <a:off x="303213" y="1109663"/>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1080007</a:t>
                      </a:r>
                    </a:p>
                  </a:txBody>
                  <a:tcPr marL="7620" marR="7620" marT="7620" marB="0" anchor="b"/>
                </a:tc>
                <a:tc>
                  <a:txBody>
                    <a:bodyPr/>
                    <a:lstStyle/>
                    <a:p>
                      <a:pPr algn="l" fontAlgn="b"/>
                      <a:r>
                        <a:rPr lang="en-US" sz="900" b="0" i="0" u="none" strike="noStrike">
                          <a:solidFill>
                            <a:srgbClr val="000000"/>
                          </a:solidFill>
                          <a:effectLst/>
                          <a:latin typeface="+mn-lt"/>
                          <a:ea typeface="等线" panose="02010600030101010101" pitchFamily="2" charset="-122"/>
                        </a:rPr>
                        <a:t>Study on Management Data Analytics (MDA)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FS_eMDAS_Ph4</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15%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SP-250862</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60%</a:t>
                      </a:r>
                      <a:endParaRPr lang="en-US" altLang="zh-CN" sz="9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9024960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8287" y="1132678"/>
            <a:ext cx="8617529" cy="36759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Scope and introduction agreed.</a:t>
            </a:r>
          </a:p>
          <a:p>
            <a:pPr lvl="1">
              <a:spcBef>
                <a:spcPts val="0"/>
              </a:spcBef>
              <a:spcAft>
                <a:spcPts val="400"/>
              </a:spcAft>
            </a:pPr>
            <a:r>
              <a:rPr lang="en-US" altLang="de-DE" sz="1200" dirty="0"/>
              <a:t>Contribution on the importance of time with respect to external management data related to "Request and Report of External Management Data" agreed for the WT1.</a:t>
            </a:r>
          </a:p>
          <a:p>
            <a:pPr lvl="1">
              <a:spcBef>
                <a:spcPts val="0"/>
              </a:spcBef>
              <a:spcAft>
                <a:spcPts val="400"/>
              </a:spcAft>
            </a:pPr>
            <a:r>
              <a:rPr lang="en-US" altLang="de-DE" sz="1200" dirty="0"/>
              <a:t>Contributions related to "Clarification of Mechanisms to Discover, Request and Retrieve Management Data" WT4 reviewed.</a:t>
            </a:r>
          </a:p>
          <a:p>
            <a:pPr lvl="1">
              <a:spcBef>
                <a:spcPts val="0"/>
              </a:spcBef>
              <a:spcAft>
                <a:spcPts val="400"/>
              </a:spcAft>
            </a:pPr>
            <a:r>
              <a:rPr lang="en-US" altLang="de-DE" sz="1200" dirty="0"/>
              <a:t>Discussed without any agreement reached on use cases and solution for time issue of external management data. The use cases were agreed with few members, but further discussion needed in the next meeting to finalize to use cases and solution. Agreed to initiate email discussion before the next meeting to conclude the topic in next meeting.</a:t>
            </a:r>
          </a:p>
          <a:p>
            <a:pPr lvl="1">
              <a:spcBef>
                <a:spcPts val="0"/>
              </a:spcBef>
              <a:spcAft>
                <a:spcPts val="400"/>
              </a:spcAft>
            </a:pPr>
            <a:r>
              <a:rPr lang="en-US" altLang="de-DE" sz="1200" dirty="0"/>
              <a:t>Discussed WT2 sub-topics related to UE Data Management. Discussion started without conclusion on whether UE data collection related to AIML should be under FS_MADCOL_Ph3 or under AIML SID. No conclusion yet. The </a:t>
            </a:r>
            <a:r>
              <a:rPr lang="en-US" altLang="de-DE" sz="1200" dirty="0" err="1"/>
              <a:t>pCRs</a:t>
            </a:r>
            <a:r>
              <a:rPr lang="en-US" altLang="de-DE" sz="1200" dirty="0"/>
              <a:t> on UE data collection are not pursued in this meeting and will be taken after agreeing on this topic. Contribution on use case and requirements on access control on data agreed.</a:t>
            </a:r>
          </a:p>
          <a:p>
            <a:pPr marL="341313" lvl="1" indent="-341313">
              <a:spcBef>
                <a:spcPts val="0"/>
              </a:spcBef>
              <a:spcAft>
                <a:spcPts val="0"/>
              </a:spcAft>
              <a:buBlip>
                <a:blip r:embed="rId2"/>
              </a:buBlip>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FS_MADCOL_Ph3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665529579"/>
              </p:ext>
            </p:extLst>
          </p:nvPr>
        </p:nvGraphicFramePr>
        <p:xfrm>
          <a:off x="338137" y="593911"/>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1080010</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for Data management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FS_MADCOL_Ph3</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2%</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SP-250865</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25%</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9584802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3563" y="1029086"/>
            <a:ext cx="8762104" cy="38979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100" dirty="0"/>
              <a:t>The group agreed to add background concepts related to authorization framework in CAPIF and access control on notification.</a:t>
            </a:r>
          </a:p>
          <a:p>
            <a:pPr lvl="1">
              <a:spcBef>
                <a:spcPts val="0"/>
              </a:spcBef>
              <a:spcAft>
                <a:spcPts val="400"/>
              </a:spcAft>
            </a:pPr>
            <a:r>
              <a:rPr lang="en-US" altLang="de-DE" sz="1100" dirty="0"/>
              <a:t>The group discussed the following topics related to WT-2, WT-3 and WT-4:</a:t>
            </a:r>
          </a:p>
          <a:p>
            <a:pPr lvl="1">
              <a:spcBef>
                <a:spcPts val="0"/>
              </a:spcBef>
              <a:spcAft>
                <a:spcPts val="400"/>
              </a:spcAft>
            </a:pPr>
            <a:r>
              <a:rPr lang="en-US" altLang="de-DE" sz="1100" dirty="0"/>
              <a:t>A discussion paper on the comparison between the exposure mechanisms defined by 3GPP SA5 and O-RAN. This discussion focuses on alignment between the exposure mechanisms defined by SA5 and other standards organizations to address the concerns from the network operators. Most companies agreed that they see value in endorsing such a discussion paper however a few companies weren't keen on such an endorsement.</a:t>
            </a:r>
          </a:p>
          <a:p>
            <a:pPr lvl="1">
              <a:spcBef>
                <a:spcPts val="0"/>
              </a:spcBef>
              <a:spcAft>
                <a:spcPts val="400"/>
              </a:spcAft>
            </a:pPr>
            <a:r>
              <a:rPr lang="en-US" altLang="de-DE" sz="1100" dirty="0"/>
              <a:t>The group also discussed if there is a relation between data sharing permissions and user consent, as part of WT-1. The group agreed that SA5 focus shall be on data sharing permissions and not user consent for this study.</a:t>
            </a:r>
          </a:p>
          <a:p>
            <a:pPr lvl="1">
              <a:spcBef>
                <a:spcPts val="0"/>
              </a:spcBef>
              <a:spcAft>
                <a:spcPts val="400"/>
              </a:spcAft>
            </a:pPr>
            <a:r>
              <a:rPr lang="en-US" altLang="de-DE" sz="1100" dirty="0"/>
              <a:t>The group agreed to the use case and requirements related to the authorization of an external </a:t>
            </a:r>
            <a:r>
              <a:rPr lang="en-US" altLang="de-DE" sz="1100" dirty="0" err="1"/>
              <a:t>MnS</a:t>
            </a:r>
            <a:r>
              <a:rPr lang="en-US" altLang="de-DE" sz="1100" dirty="0"/>
              <a:t> consumer using CAPIF, add a new use case and associated requirements related to access control on notifications. A new use case and requirements related to transformation of </a:t>
            </a:r>
            <a:r>
              <a:rPr lang="en-US" altLang="de-DE" sz="1100" dirty="0" err="1"/>
              <a:t>MnS</a:t>
            </a:r>
            <a:r>
              <a:rPr lang="en-US" altLang="de-DE" sz="1100" dirty="0"/>
              <a:t> information before exposing it to external </a:t>
            </a:r>
            <a:r>
              <a:rPr lang="en-US" altLang="de-DE" sz="1100" dirty="0" err="1"/>
              <a:t>MnS</a:t>
            </a:r>
            <a:r>
              <a:rPr lang="en-US" altLang="de-DE" sz="1100" dirty="0"/>
              <a:t> consumers was also discussed and agreed by the group.</a:t>
            </a:r>
            <a:endParaRPr lang="en-US" altLang="de-DE" sz="11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Discuss solutions related to authorization of external </a:t>
            </a:r>
            <a:r>
              <a:rPr lang="en-US" altLang="de-DE" sz="1200" dirty="0" err="1"/>
              <a:t>MnS</a:t>
            </a:r>
            <a:r>
              <a:rPr lang="en-US" altLang="de-DE" sz="1200" dirty="0"/>
              <a:t> consumers using CAPIF, access control on notification and </a:t>
            </a:r>
            <a:r>
              <a:rPr lang="en-US" altLang="de-DE" sz="1200" dirty="0" err="1"/>
              <a:t>MnS</a:t>
            </a:r>
            <a:r>
              <a:rPr lang="en-US" altLang="de-DE" sz="1200" dirty="0"/>
              <a:t> abstraction when it comes to exposure of </a:t>
            </a:r>
            <a:r>
              <a:rPr lang="en-US" altLang="de-DE" sz="1200" dirty="0" err="1"/>
              <a:t>MnSs</a:t>
            </a:r>
            <a:r>
              <a:rPr lang="en-US" altLang="de-DE" sz="1200" dirty="0"/>
              <a:t> externally.</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FS_EnExpo</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30336195"/>
              </p:ext>
            </p:extLst>
          </p:nvPr>
        </p:nvGraphicFramePr>
        <p:xfrm>
          <a:off x="346243" y="55416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1080009</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on Enhanced exposure of management services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FS_EnExpo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SP-250864</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20%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85703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850352"/>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Solution for ES optimization, capacity optimization and network maintenance agreed.</a:t>
            </a:r>
          </a:p>
          <a:p>
            <a:pPr lvl="1">
              <a:spcBef>
                <a:spcPts val="0"/>
              </a:spcBef>
              <a:spcAft>
                <a:spcPts val="400"/>
              </a:spcAft>
            </a:pPr>
            <a:r>
              <a:rPr lang="en-US" altLang="de-DE" sz="1200" dirty="0"/>
              <a:t>Solution for CCL monitoring and CCL interaction with other </a:t>
            </a:r>
            <a:r>
              <a:rPr lang="en-US" altLang="de-DE" sz="1200" dirty="0" err="1"/>
              <a:t>MnF</a:t>
            </a:r>
            <a:r>
              <a:rPr lang="en-US" altLang="de-DE" sz="1200" dirty="0"/>
              <a:t> agreed.</a:t>
            </a:r>
          </a:p>
          <a:p>
            <a:pPr marL="341313" lvl="1" indent="-341313">
              <a:spcBef>
                <a:spcPts val="0"/>
              </a:spcBef>
              <a:spcAft>
                <a:spcPts val="0"/>
              </a:spcAft>
              <a:buBlip>
                <a:blip r:embed="rId2"/>
              </a:buBlip>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t>Complete the remaining solutions. Rapp. suggest to bring in new UC (if any) with the solutions for next meeting(s).</a:t>
            </a:r>
          </a:p>
          <a:p>
            <a:pPr lvl="1">
              <a:spcBef>
                <a:spcPts val="0"/>
              </a:spcBef>
              <a:spcAft>
                <a:spcPts val="400"/>
              </a:spcAft>
            </a:pP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FS_CCLM_Ph2</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108849760"/>
              </p:ext>
            </p:extLst>
          </p:nvPr>
        </p:nvGraphicFramePr>
        <p:xfrm>
          <a:off x="303213" y="1109663"/>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1080013</a:t>
                      </a:r>
                    </a:p>
                  </a:txBody>
                  <a:tcPr marL="7620" marR="7620" marT="7620" marB="0" anchor="b"/>
                </a:tc>
                <a:tc>
                  <a:txBody>
                    <a:bodyPr/>
                    <a:lstStyle/>
                    <a:p>
                      <a:pPr algn="l" fontAlgn="b"/>
                      <a:r>
                        <a:rPr lang="en-US" sz="900" b="0" i="0" u="none" strike="noStrike">
                          <a:solidFill>
                            <a:srgbClr val="000000"/>
                          </a:solidFill>
                          <a:effectLst/>
                          <a:latin typeface="+mn-lt"/>
                          <a:ea typeface="等线" panose="02010600030101010101" pitchFamily="2" charset="-122"/>
                        </a:rPr>
                        <a:t>Study on Closed Control Loop Management phase 2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FS_CCLM_Ph2</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SP-250868</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70%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380952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400032" y="1322697"/>
            <a:ext cx="8250237" cy="331922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Enhancement for NR NRM to support WAB-</a:t>
            </a:r>
            <a:r>
              <a:rPr lang="en-US" altLang="de-DE" sz="1200" dirty="0" err="1"/>
              <a:t>gNB</a:t>
            </a:r>
            <a:r>
              <a:rPr lang="en-US" altLang="de-DE" sz="1200" dirty="0"/>
              <a:t> IP address configuration</a:t>
            </a:r>
          </a:p>
          <a:p>
            <a:pPr lvl="1">
              <a:spcBef>
                <a:spcPts val="0"/>
              </a:spcBef>
              <a:spcAft>
                <a:spcPts val="400"/>
              </a:spcAft>
            </a:pPr>
            <a:r>
              <a:rPr lang="en-US" altLang="de-DE" sz="1200" dirty="0"/>
              <a:t>Enhancement for NR NRM to support conditional LTM</a:t>
            </a:r>
          </a:p>
          <a:p>
            <a:pPr lvl="1">
              <a:spcBef>
                <a:spcPts val="0"/>
              </a:spcBef>
              <a:spcAft>
                <a:spcPts val="400"/>
              </a:spcAft>
            </a:pPr>
            <a:r>
              <a:rPr lang="en-US" altLang="de-DE" sz="1200" dirty="0"/>
              <a:t>Enhancement for NR NRM to support NTN entity configuration</a:t>
            </a:r>
          </a:p>
          <a:p>
            <a:pPr lvl="1">
              <a:spcBef>
                <a:spcPts val="0"/>
              </a:spcBef>
              <a:spcAft>
                <a:spcPts val="400"/>
              </a:spcAft>
            </a:pPr>
            <a:r>
              <a:rPr lang="en-US" altLang="de-DE" sz="1200" dirty="0"/>
              <a:t>Enhancement for NR NRM to support </a:t>
            </a:r>
            <a:r>
              <a:rPr lang="en-US" altLang="de-DE" sz="1200" dirty="0" err="1"/>
              <a:t>RedCap</a:t>
            </a:r>
            <a:r>
              <a:rPr lang="en-US" altLang="de-DE" sz="1200" dirty="0"/>
              <a:t> Access</a:t>
            </a:r>
          </a:p>
          <a:p>
            <a:pPr lvl="1">
              <a:spcBef>
                <a:spcPts val="0"/>
              </a:spcBef>
              <a:spcAft>
                <a:spcPts val="400"/>
              </a:spcAft>
            </a:pPr>
            <a:r>
              <a:rPr lang="en-US" altLang="de-DE" sz="1200" dirty="0"/>
              <a:t>NRM enhancement for 5GC NRM on </a:t>
            </a:r>
            <a:r>
              <a:rPr lang="en-US" altLang="de-DE" sz="1200" dirty="0" err="1"/>
              <a:t>PcscfInfo</a:t>
            </a:r>
            <a:r>
              <a:rPr lang="en-US" altLang="de-DE" sz="1200" dirty="0"/>
              <a:t>/</a:t>
            </a:r>
            <a:r>
              <a:rPr lang="en-US" altLang="de-DE" sz="1200" dirty="0" err="1"/>
              <a:t>PcfInfo</a:t>
            </a:r>
            <a:r>
              <a:rPr lang="en-US" altLang="de-DE" sz="1200" dirty="0"/>
              <a:t> to support NF discovery</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RAN3:</a:t>
            </a:r>
          </a:p>
          <a:p>
            <a:pPr lvl="2">
              <a:spcBef>
                <a:spcPts val="0"/>
              </a:spcBef>
              <a:spcAft>
                <a:spcPts val="400"/>
              </a:spcAft>
            </a:pPr>
            <a:r>
              <a:rPr lang="en-US" altLang="de-DE" sz="800" dirty="0"/>
              <a:t>LS Out to RAN3 on the </a:t>
            </a:r>
            <a:r>
              <a:rPr lang="en-US" altLang="de-DE" sz="800" dirty="0" err="1"/>
              <a:t>Xn</a:t>
            </a:r>
            <a:r>
              <a:rPr lang="en-US" altLang="de-DE" sz="800" dirty="0"/>
              <a:t> interface establish configuration for WAB node management</a:t>
            </a:r>
          </a:p>
          <a:p>
            <a:pPr lvl="2">
              <a:spcBef>
                <a:spcPts val="0"/>
              </a:spcBef>
              <a:spcAft>
                <a:spcPts val="400"/>
              </a:spcAft>
            </a:pPr>
            <a:r>
              <a:rPr lang="en-US" altLang="de-DE" sz="800" dirty="0"/>
              <a:t>LS Out to RAN3 to confirm the requirement for configuring QoS-related information regarding WAB node management from SA2</a:t>
            </a:r>
            <a:endParaRPr lang="en-US" altLang="de-DE" sz="8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Lack of contributions for WT3</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Solutions for WAB-</a:t>
            </a:r>
            <a:r>
              <a:rPr lang="en-US" altLang="de-DE" sz="1200" dirty="0" err="1"/>
              <a:t>gNB</a:t>
            </a:r>
            <a:r>
              <a:rPr lang="en-US" altLang="de-DE" sz="1200" dirty="0"/>
              <a:t> configurations based on RAN3 feedback</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AdNRM_Ph4-OAM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997991959"/>
              </p:ext>
            </p:extLst>
          </p:nvPr>
        </p:nvGraphicFramePr>
        <p:xfrm>
          <a:off x="357001" y="649559"/>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1080018</a:t>
                      </a:r>
                    </a:p>
                  </a:txBody>
                  <a:tcPr marL="7620" marR="7620" marT="7620" marB="0" anchor="b"/>
                </a:tc>
                <a:tc>
                  <a:txBody>
                    <a:bodyPr/>
                    <a:lstStyle/>
                    <a:p>
                      <a:pPr algn="l" fontAlgn="b"/>
                      <a:r>
                        <a:rPr lang="en-US" sz="900" b="0" i="0" u="none" strike="noStrike">
                          <a:solidFill>
                            <a:srgbClr val="000000"/>
                          </a:solidFill>
                          <a:effectLst/>
                          <a:latin typeface="+mn-lt"/>
                          <a:ea typeface="等线" panose="02010600030101010101" pitchFamily="2" charset="-122"/>
                        </a:rPr>
                        <a:t>5G Advanced NRM features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AdNRM_Ph4-OAM</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Sat 12/12/26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10%</a:t>
                      </a: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30%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5799583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57529" y="1434874"/>
            <a:ext cx="8594016"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SA#109</a:t>
            </a:r>
            <a:endParaRPr lang="de-DE" altLang="de-DE" sz="1100" b="1" kern="0" dirty="0">
              <a:solidFill>
                <a:srgbClr val="FF0000"/>
              </a:solidFill>
            </a:endParaRPr>
          </a:p>
          <a:p>
            <a:pPr lvl="1">
              <a:spcBef>
                <a:spcPts val="0"/>
              </a:spcBef>
              <a:spcAft>
                <a:spcPts val="400"/>
              </a:spcAft>
            </a:pPr>
            <a:r>
              <a:rPr lang="en-US" altLang="de-DE" sz="1050" dirty="0"/>
              <a:t>WT-1 (PM/KPI to support Rel-19 5G RAN features): </a:t>
            </a:r>
            <a:r>
              <a:rPr lang="en-US" altLang="zh-CN" sz="1050" dirty="0"/>
              <a:t>Measurements for DL data transmission time per SSB and Timing Advance distribution for NR Cell per SSB are added in TS 28.552. </a:t>
            </a:r>
            <a:r>
              <a:rPr lang="en-US" altLang="de-DE" sz="1050" dirty="0"/>
              <a:t>Measurements for time stamp of DL PDU set is added in TS 28.552 to support NR_XR_Ph3. Adding new KPI equivalent RRC connection number for transient overload scenarios is agreed to support AI/ML for NG-RAN. Additionally, to complement the existing number of UE related the SSB beam Index(mean) measurement, the maximum measurement is added in TS 28.552. And also, the descriptions of usage for some SSB beam related measurements are updated to provide more detailed information.·       </a:t>
            </a:r>
          </a:p>
          <a:p>
            <a:pPr lvl="1">
              <a:spcBef>
                <a:spcPts val="0"/>
              </a:spcBef>
              <a:spcAft>
                <a:spcPts val="400"/>
              </a:spcAft>
            </a:pPr>
            <a:r>
              <a:rPr lang="en-US" altLang="de-DE" sz="1050" dirty="0"/>
              <a:t>WT-2 (PM/KPI to support Rel-19 5GC features): </a:t>
            </a:r>
            <a:r>
              <a:rPr lang="en-US" altLang="zh-CN" sz="1050" dirty="0"/>
              <a:t>UPF event exposure related measurements are discussed and 3 CRs are agreed to support UPEAS_Ph2. </a:t>
            </a:r>
            <a:r>
              <a:rPr lang="en-US" altLang="de-DE" sz="1050" dirty="0"/>
              <a:t>A CR of adding N6 delay measurement for EAS and local UPF (re)selection is agreed to support eEDGE_5GC_Ph3.·      </a:t>
            </a:r>
          </a:p>
          <a:p>
            <a:pPr lvl="1">
              <a:spcBef>
                <a:spcPts val="0"/>
              </a:spcBef>
              <a:spcAft>
                <a:spcPts val="400"/>
              </a:spcAft>
            </a:pPr>
            <a:r>
              <a:rPr lang="en-US" altLang="de-DE" sz="1050" dirty="0"/>
              <a:t>WT-3 (UE level measurement): no contribution was submitted in this meeting.·       </a:t>
            </a:r>
          </a:p>
          <a:p>
            <a:pPr lvl="1">
              <a:spcBef>
                <a:spcPts val="0"/>
              </a:spcBef>
              <a:spcAft>
                <a:spcPts val="400"/>
              </a:spcAft>
            </a:pPr>
            <a:r>
              <a:rPr lang="en-US" altLang="de-DE" sz="1050" dirty="0"/>
              <a:t>WT-4 (PM/Trace/MDT/</a:t>
            </a:r>
            <a:r>
              <a:rPr lang="en-US" altLang="de-DE" sz="1050" dirty="0" err="1"/>
              <a:t>QoE</a:t>
            </a:r>
            <a:r>
              <a:rPr lang="en-US" altLang="de-DE" sz="1050" dirty="0"/>
              <a:t> mechanism enhancement): Seven contributions were submitted for this WT and stimulated vigorous discussion. Agreement was reached on three of these CRs for temporary suspension on </a:t>
            </a:r>
            <a:r>
              <a:rPr lang="en-US" altLang="de-DE" sz="1050" dirty="0" err="1"/>
              <a:t>TraceJob</a:t>
            </a:r>
            <a:r>
              <a:rPr lang="en-US" altLang="de-DE" sz="1050" dirty="0"/>
              <a:t>.·      </a:t>
            </a:r>
          </a:p>
          <a:p>
            <a:pPr lvl="1">
              <a:spcBef>
                <a:spcPts val="0"/>
              </a:spcBef>
              <a:spcAft>
                <a:spcPts val="400"/>
              </a:spcAft>
            </a:pPr>
            <a:r>
              <a:rPr lang="en-US" altLang="de-DE" sz="1050" dirty="0"/>
              <a:t>WT-5 (Enhancement on reporting format): no contribution was submitted in this meeting.</a:t>
            </a:r>
            <a:endParaRPr lang="en-US" altLang="de-DE" sz="1050" kern="0" dirty="0"/>
          </a:p>
          <a:p>
            <a:pPr>
              <a:spcBef>
                <a:spcPts val="0"/>
              </a:spcBef>
              <a:spcAft>
                <a:spcPts val="400"/>
              </a:spcAft>
            </a:pPr>
            <a:r>
              <a:rPr lang="en-US" sz="1100" b="1" dirty="0"/>
              <a:t>Impacts and dependencies on other WGs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zh-CN" sz="1050" dirty="0"/>
              <a:t>Push forward with the progress of WT-3 and WT-5.</a:t>
            </a:r>
            <a:endParaRPr lang="en-US" altLang="de-DE" sz="105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104093"/>
            <a:ext cx="7775474"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PM_KPI_Trace_MDT_QoE</a:t>
            </a:r>
            <a:r>
              <a:rPr lang="en-US" altLang="de-DE"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104528904"/>
              </p:ext>
            </p:extLst>
          </p:nvPr>
        </p:nvGraphicFramePr>
        <p:xfrm>
          <a:off x="292455" y="865914"/>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1080015</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5G performance measurements/KPIs and Trace/MDT/</a:t>
                      </a:r>
                      <a:r>
                        <a:rPr lang="en-US" sz="900" b="0" i="0" u="none" strike="noStrike" dirty="0" err="1">
                          <a:solidFill>
                            <a:srgbClr val="000000"/>
                          </a:solidFill>
                          <a:effectLst/>
                          <a:latin typeface="+mn-lt"/>
                          <a:ea typeface="等线" panose="02010600030101010101" pitchFamily="2" charset="-122"/>
                        </a:rPr>
                        <a:t>QoE</a:t>
                      </a:r>
                      <a:r>
                        <a:rPr lang="en-US" sz="900" b="0" i="0" u="none" strike="noStrike" dirty="0">
                          <a:solidFill>
                            <a:srgbClr val="000000"/>
                          </a:solidFill>
                          <a:effectLst/>
                          <a:latin typeface="+mn-lt"/>
                          <a:ea typeface="等线" panose="02010600030101010101" pitchFamily="2" charset="-122"/>
                        </a:rPr>
                        <a:t>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PM_KPI_Trace_MDT_QoE</a:t>
                      </a:r>
                      <a:r>
                        <a:rPr lang="en-US" sz="900" b="0" i="0" u="none" strike="noStrike" dirty="0">
                          <a:solidFill>
                            <a:srgbClr val="000000"/>
                          </a:solidFill>
                          <a:effectLst/>
                          <a:latin typeface="+mn-lt"/>
                          <a:ea typeface="等线" panose="02010600030101010101" pitchFamily="2" charset="-122"/>
                        </a:rPr>
                        <a:t>-OAM</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Wed 09/09/26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SP-250879</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30%</a:t>
                      </a:r>
                    </a:p>
                  </a:txBody>
                  <a:tcPr marL="7620" marR="7620" marT="7620" marB="0" anchor="b"/>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6096369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33363" y="1175450"/>
            <a:ext cx="8250237" cy="339995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For WT2 PM enhancements of ADRF services related to NWDAF hosting ADRF has been discussed. </a:t>
            </a:r>
            <a:r>
              <a:rPr lang="en-US" altLang="zh-CN" sz="1200" dirty="0"/>
              <a:t>N</a:t>
            </a:r>
            <a:r>
              <a:rPr lang="en-US" altLang="de-DE" sz="1200" dirty="0"/>
              <a:t>ew measurements related to the number of storage service requests, retrieval service requests and retrieval service subscriptions received by NWDAF hosting ADRF.</a:t>
            </a:r>
            <a:r>
              <a:rPr lang="zh-CN" altLang="en-US" sz="1200" dirty="0"/>
              <a:t> </a:t>
            </a:r>
            <a:r>
              <a:rPr lang="en-US" altLang="de-DE" sz="1200" dirty="0"/>
              <a:t>adds new measurements related to the number of subscriptions and requests of ADRF retrieval services.</a:t>
            </a:r>
            <a:r>
              <a:rPr lang="en-US" altLang="de-DE" sz="1200" kern="0" dirty="0"/>
              <a:t> adds new measurements related to ADRF storage and </a:t>
            </a:r>
            <a:r>
              <a:rPr lang="en-US" altLang="de-DE" sz="1200" kern="0" dirty="0" err="1"/>
              <a:t>retrive</a:t>
            </a:r>
            <a:r>
              <a:rPr lang="en-US" altLang="de-DE" sz="1200" kern="0" dirty="0"/>
              <a:t> services when NWDAF hosting ADRF. </a:t>
            </a:r>
            <a:endParaRPr lang="en-US" altLang="de-DE" sz="1200" dirty="0"/>
          </a:p>
          <a:p>
            <a:pPr lvl="1">
              <a:spcBef>
                <a:spcPts val="0"/>
              </a:spcBef>
              <a:spcAft>
                <a:spcPts val="400"/>
              </a:spcAft>
            </a:pPr>
            <a:r>
              <a:rPr lang="en-US" altLang="de-DE" sz="1200" dirty="0"/>
              <a:t>For WT3 CM enhancements for NWDAF supporting VFL capability has been discussed, enhancement of VFL interoperability and client aggregation capability information for NWDAF is approved.</a:t>
            </a:r>
            <a:r>
              <a:rPr lang="en-US" altLang="de-DE" sz="1200" kern="0" dirty="0"/>
              <a:t> adds a measurement providing the number of VFL ML model training service subscriptions generated by the VFL Server NWDAF. Add two optional </a:t>
            </a:r>
            <a:r>
              <a:rPr lang="en-US" altLang="de-DE" sz="1200" kern="0" dirty="0" err="1"/>
              <a:t>atrributes</a:t>
            </a:r>
            <a:r>
              <a:rPr lang="en-US" altLang="de-DE" sz="1200" kern="0" dirty="0"/>
              <a:t> "</a:t>
            </a:r>
            <a:r>
              <a:rPr lang="en-US" altLang="de-DE" sz="1200" kern="0" dirty="0" err="1"/>
              <a:t>nfTypeList</a:t>
            </a:r>
            <a:r>
              <a:rPr lang="en-US" altLang="de-DE" sz="1200" kern="0" dirty="0"/>
              <a:t>", "</a:t>
            </a:r>
            <a:r>
              <a:rPr lang="en-US" altLang="de-DE" sz="1200" kern="0" dirty="0" err="1"/>
              <a:t>nfSetIdList</a:t>
            </a:r>
            <a:r>
              <a:rPr lang="en-US" altLang="de-DE" sz="1200" kern="0" dirty="0"/>
              <a:t>" for the "</a:t>
            </a:r>
            <a:r>
              <a:rPr lang="en-US" altLang="de-DE" sz="1200" kern="0" dirty="0" err="1"/>
              <a:t>MlAnalyticsInfo</a:t>
            </a:r>
            <a:r>
              <a:rPr lang="en-US" altLang="de-DE" sz="1200" kern="0" dirty="0"/>
              <a:t>"  </a:t>
            </a:r>
            <a:r>
              <a:rPr lang="en-US" altLang="de-DE" sz="1200" kern="0" dirty="0" err="1"/>
              <a:t>dataType</a:t>
            </a:r>
            <a:r>
              <a:rPr lang="en-US" altLang="de-DE" sz="1200" kern="0" dirty="0"/>
              <a:t> in TS 28.541.</a:t>
            </a:r>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t>Continue working on WT1, 2, and 3.</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NWDAF_Ph3-OAM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138273916"/>
              </p:ext>
            </p:extLst>
          </p:nvPr>
        </p:nvGraphicFramePr>
        <p:xfrm>
          <a:off x="303213" y="63415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1080017</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Management Aspects related to NWDAF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NWDAF_Ph3-OAM</a:t>
                      </a:r>
                    </a:p>
                  </a:txBody>
                  <a:tcPr marL="7620" marR="7620" marT="7620" marB="0" anchor="b"/>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Sat 06/06/26</a:t>
                      </a:r>
                    </a:p>
                  </a:txBody>
                  <a:tcPr marL="7620" marR="7620" marT="7620" marB="0"/>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30%</a:t>
                      </a:r>
                    </a:p>
                  </a:txBody>
                  <a:tcPr marL="7620" marR="7620" marT="7620"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SP-250881</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58%</a:t>
                      </a:r>
                    </a:p>
                  </a:txBody>
                  <a:tcPr marL="7620" marR="7620" marT="7620" marB="0" anchor="b"/>
                </a:tc>
                <a:tc>
                  <a:txBody>
                    <a:bodyPr/>
                    <a:lstStyle/>
                    <a:p>
                      <a:pPr algn="l" fontAlgn="t"/>
                      <a:endParaRPr lang="en-US" sz="900" b="0" i="0" u="none" strike="noStrike" kern="1200" dirty="0">
                        <a:solidFill>
                          <a:srgbClr val="FF0000"/>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9691169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255348"/>
            <a:ext cx="8250237" cy="332005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Following enhancement for the CM of XRM: </a:t>
            </a:r>
          </a:p>
          <a:p>
            <a:pPr marL="457200" lvl="1" indent="0">
              <a:spcBef>
                <a:spcPts val="0"/>
              </a:spcBef>
              <a:spcAft>
                <a:spcPts val="400"/>
              </a:spcAft>
              <a:buNone/>
            </a:pPr>
            <a:r>
              <a:rPr lang="en-US" altLang="de-DE" sz="1200" dirty="0"/>
              <a:t> - QoS Monitoring Control NRM Enhancement for XRM  </a:t>
            </a:r>
          </a:p>
          <a:p>
            <a:pPr marL="457200" lvl="1" indent="0">
              <a:spcBef>
                <a:spcPts val="0"/>
              </a:spcBef>
              <a:spcAft>
                <a:spcPts val="400"/>
              </a:spcAft>
              <a:buNone/>
            </a:pPr>
            <a:r>
              <a:rPr lang="en-US" altLang="de-DE" sz="1200" dirty="0"/>
              <a:t>- Management Support for Dynamic Traffic Characteristics Update  </a:t>
            </a:r>
          </a:p>
          <a:p>
            <a:pPr marL="457200" lvl="1" indent="0">
              <a:spcBef>
                <a:spcPts val="0"/>
              </a:spcBef>
              <a:spcAft>
                <a:spcPts val="400"/>
              </a:spcAft>
              <a:buNone/>
            </a:pPr>
            <a:r>
              <a:rPr lang="en-US" altLang="de-DE" sz="1200" dirty="0"/>
              <a:t>- Management Support to Deliver Media Related Information for Encrypted Traffic Using On-path N6 Signaling</a:t>
            </a:r>
          </a:p>
          <a:p>
            <a:pPr lvl="1">
              <a:spcBef>
                <a:spcPts val="0"/>
              </a:spcBef>
              <a:spcAft>
                <a:spcPts val="400"/>
              </a:spcAft>
            </a:pPr>
            <a:r>
              <a:rPr lang="en-US" altLang="de-DE" sz="1200" dirty="0"/>
              <a:t> Following enhancement for the PM of XRM:  </a:t>
            </a:r>
          </a:p>
          <a:p>
            <a:pPr marL="457200" lvl="1" indent="0">
              <a:spcBef>
                <a:spcPts val="0"/>
              </a:spcBef>
              <a:spcAft>
                <a:spcPts val="400"/>
              </a:spcAft>
              <a:buNone/>
            </a:pPr>
            <a:r>
              <a:rPr lang="en-US" altLang="de-DE" sz="1200" dirty="0"/>
              <a:t>- Distribution of DL PDU set delay between NG-RAN and PSA UPF  </a:t>
            </a:r>
          </a:p>
          <a:p>
            <a:pPr marL="457200" lvl="1" indent="0">
              <a:spcBef>
                <a:spcPts val="0"/>
              </a:spcBef>
              <a:spcAft>
                <a:spcPts val="400"/>
              </a:spcAft>
              <a:buNone/>
            </a:pPr>
            <a:r>
              <a:rPr lang="en-US" altLang="de-DE" sz="1200" dirty="0"/>
              <a:t>- Data Rate Measurements for XRM  - N6 Measurements for XRM</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t>Potential Configuration Enhancement for traffic parameters</a:t>
            </a:r>
          </a:p>
          <a:p>
            <a:pPr lvl="1">
              <a:spcBef>
                <a:spcPts val="0"/>
              </a:spcBef>
              <a:spcAft>
                <a:spcPts val="400"/>
              </a:spcAft>
            </a:pP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XRM_Ph2-OAM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495136019"/>
              </p:ext>
            </p:extLst>
          </p:nvPr>
        </p:nvGraphicFramePr>
        <p:xfrm>
          <a:off x="303213" y="686389"/>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1080016</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   OAM support for Extended Reality and Media service (XRM) phase 2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XRM_Ph2-OAM</a:t>
                      </a:r>
                    </a:p>
                  </a:txBody>
                  <a:tcPr marL="7620" marR="7620" marT="7620" marB="0" anchor="b"/>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Sat 06/06/26</a:t>
                      </a:r>
                    </a:p>
                  </a:txBody>
                  <a:tcPr marL="7620" marR="7620" marT="7620" marB="0"/>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15%</a:t>
                      </a:r>
                    </a:p>
                  </a:txBody>
                  <a:tcPr marL="7620" marR="7620" marT="7620"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SP-250880</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algn="l" fontAlgn="t"/>
                      <a:endParaRPr lang="en-US" sz="9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0101613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250237" cy="323054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WT#1 - Analyse and identify potential gaps and inconsistencies in management model definitions of 4G and 5G Radio Access Technologies:</a:t>
            </a:r>
          </a:p>
          <a:p>
            <a:pPr lvl="2">
              <a:spcBef>
                <a:spcPts val="0"/>
              </a:spcBef>
              <a:spcAft>
                <a:spcPts val="400"/>
              </a:spcAft>
            </a:pPr>
            <a:r>
              <a:rPr lang="en-US" altLang="de-DE" sz="800" dirty="0"/>
              <a:t>TR 28.892 Introduction</a:t>
            </a:r>
          </a:p>
          <a:p>
            <a:pPr lvl="2">
              <a:spcBef>
                <a:spcPts val="0"/>
              </a:spcBef>
              <a:spcAft>
                <a:spcPts val="400"/>
              </a:spcAft>
            </a:pPr>
            <a:r>
              <a:rPr lang="en-US" altLang="de-DE" sz="800" dirty="0"/>
              <a:t>Concepts and background: overview and analysis on IPR and SBMA</a:t>
            </a:r>
          </a:p>
          <a:p>
            <a:pPr lvl="2">
              <a:spcBef>
                <a:spcPts val="0"/>
              </a:spcBef>
              <a:spcAft>
                <a:spcPts val="400"/>
              </a:spcAft>
            </a:pPr>
            <a:r>
              <a:rPr lang="en-US" altLang="de-DE" sz="800" dirty="0"/>
              <a:t>Use case 1: description and example</a:t>
            </a:r>
          </a:p>
          <a:p>
            <a:pPr lvl="1">
              <a:spcBef>
                <a:spcPts val="0"/>
              </a:spcBef>
              <a:spcAft>
                <a:spcPts val="400"/>
              </a:spcAft>
            </a:pPr>
            <a:r>
              <a:rPr lang="en-US" altLang="de-DE" sz="1200" dirty="0"/>
              <a:t>WT#2 - Study how to resolve inconsistencies identified in WT-1 to ensure a unified multi-RAT management interface for 4G and 5G:No contributions.</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WT#1: Contributions on further analysis on stage 2 and stage 3 status, analysis con component A, B, C impactWT#2: Contributions for potential solutions on Use Case 1</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FS_UMMR_OAM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536702983"/>
              </p:ext>
            </p:extLst>
          </p:nvPr>
        </p:nvGraphicFramePr>
        <p:xfrm>
          <a:off x="335486" y="56809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1090011</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Unified Management interface for Multi-RAT support</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FS_UMMR_OAM</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2026/9/9</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30%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0337108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de-DE" altLang="de-DE" sz="2800" b="1" dirty="0">
                <a:solidFill>
                  <a:schemeClr val="tx1"/>
                </a:solidFill>
              </a:rPr>
              <a:t>1) General Aspects – SA5 Officials</a:t>
            </a:r>
          </a:p>
        </p:txBody>
      </p:sp>
      <p:sp>
        <p:nvSpPr>
          <p:cNvPr id="2" name="Content Placeholder 2">
            <a:extLst>
              <a:ext uri="{FF2B5EF4-FFF2-40B4-BE49-F238E27FC236}">
                <a16:creationId xmlns:a16="http://schemas.microsoft.com/office/drawing/2014/main" id="{A1AE2F99-6E2D-520A-6C24-60DDA367EB52}"/>
              </a:ext>
            </a:extLst>
          </p:cNvPr>
          <p:cNvSpPr txBox="1">
            <a:spLocks/>
          </p:cNvSpPr>
          <p:nvPr/>
        </p:nvSpPr>
        <p:spPr bwMode="auto">
          <a:xfrm>
            <a:off x="5708347" y="775792"/>
            <a:ext cx="2193364"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Zhulia Ayani</a:t>
            </a:r>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zhulia.ayani@ericsson.com</a:t>
            </a:r>
          </a:p>
          <a:p>
            <a:pPr>
              <a:buFontTx/>
              <a:buNone/>
            </a:pPr>
            <a:endParaRPr lang="en-US" altLang="en-US" sz="1350" dirty="0"/>
          </a:p>
        </p:txBody>
      </p:sp>
      <p:sp>
        <p:nvSpPr>
          <p:cNvPr id="3" name="Content Placeholder 2">
            <a:extLst>
              <a:ext uri="{FF2B5EF4-FFF2-40B4-BE49-F238E27FC236}">
                <a16:creationId xmlns:a16="http://schemas.microsoft.com/office/drawing/2014/main" id="{559C6338-CAF4-65FE-1AE9-C515B10ACAD4}"/>
              </a:ext>
            </a:extLst>
          </p:cNvPr>
          <p:cNvSpPr txBox="1">
            <a:spLocks/>
          </p:cNvSpPr>
          <p:nvPr/>
        </p:nvSpPr>
        <p:spPr bwMode="auto">
          <a:xfrm>
            <a:off x="5769665" y="2156656"/>
            <a:ext cx="228095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err="1"/>
              <a:t>Zhaoning</a:t>
            </a:r>
            <a:r>
              <a:rPr lang="en-US" altLang="zh-CN" sz="1400" dirty="0"/>
              <a:t> Wang</a:t>
            </a:r>
            <a:endParaRPr lang="en-US" altLang="en-US" sz="1400" dirty="0"/>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wangzn18@chinaunicom.cn</a:t>
            </a:r>
          </a:p>
          <a:p>
            <a:pPr>
              <a:buFontTx/>
              <a:buNone/>
            </a:pPr>
            <a:endParaRPr lang="en-US" altLang="en-US" sz="1350" dirty="0"/>
          </a:p>
        </p:txBody>
      </p:sp>
      <p:sp>
        <p:nvSpPr>
          <p:cNvPr id="5" name="Content Placeholder 2">
            <a:extLst>
              <a:ext uri="{FF2B5EF4-FFF2-40B4-BE49-F238E27FC236}">
                <a16:creationId xmlns:a16="http://schemas.microsoft.com/office/drawing/2014/main" id="{768AD1B3-D4B2-4C34-9327-95051AA2B36F}"/>
              </a:ext>
            </a:extLst>
          </p:cNvPr>
          <p:cNvSpPr txBox="1">
            <a:spLocks/>
          </p:cNvSpPr>
          <p:nvPr/>
        </p:nvSpPr>
        <p:spPr bwMode="auto">
          <a:xfrm>
            <a:off x="2033880" y="2156656"/>
            <a:ext cx="1682370" cy="10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de-DE" sz="1400" dirty="0"/>
              <a:t>Joern Krause</a:t>
            </a:r>
          </a:p>
          <a:p>
            <a:pPr>
              <a:lnSpc>
                <a:spcPct val="100000"/>
              </a:lnSpc>
              <a:spcBef>
                <a:spcPct val="0"/>
              </a:spcBef>
              <a:buNone/>
            </a:pPr>
            <a:r>
              <a:rPr lang="fr-FR" altLang="de-DE" sz="1400" dirty="0"/>
              <a:t>and Ingbert Sigovich</a:t>
            </a:r>
          </a:p>
          <a:p>
            <a:pPr>
              <a:lnSpc>
                <a:spcPct val="100000"/>
              </a:lnSpc>
              <a:spcBef>
                <a:spcPct val="0"/>
              </a:spcBef>
              <a:buNone/>
            </a:pPr>
            <a:r>
              <a:rPr lang="fr-FR" altLang="de-DE" sz="1400" dirty="0"/>
              <a:t>MCC support </a:t>
            </a:r>
            <a:endParaRPr lang="en-US" altLang="en-US" sz="1350" dirty="0">
              <a:solidFill>
                <a:srgbClr val="FF0000"/>
              </a:solidFill>
            </a:endParaRPr>
          </a:p>
          <a:p>
            <a:pPr>
              <a:lnSpc>
                <a:spcPct val="100000"/>
              </a:lnSpc>
              <a:spcBef>
                <a:spcPct val="0"/>
              </a:spcBef>
              <a:buFontTx/>
              <a:buNone/>
            </a:pPr>
            <a:endParaRPr lang="en-US" altLang="en-US" sz="1350" dirty="0"/>
          </a:p>
        </p:txBody>
      </p:sp>
      <p:sp>
        <p:nvSpPr>
          <p:cNvPr id="8" name="Content Placeholder 2">
            <a:extLst>
              <a:ext uri="{FF2B5EF4-FFF2-40B4-BE49-F238E27FC236}">
                <a16:creationId xmlns:a16="http://schemas.microsoft.com/office/drawing/2014/main" id="{FA70AA82-E5EC-6340-6D8C-166D59FF7E89}"/>
              </a:ext>
            </a:extLst>
          </p:cNvPr>
          <p:cNvSpPr txBox="1">
            <a:spLocks/>
          </p:cNvSpPr>
          <p:nvPr/>
        </p:nvSpPr>
        <p:spPr bwMode="auto">
          <a:xfrm>
            <a:off x="2033881" y="759272"/>
            <a:ext cx="174227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Lan Zou</a:t>
            </a:r>
            <a:endParaRPr lang="fr-FR" altLang="en-US" sz="1400" b="1" dirty="0"/>
          </a:p>
          <a:p>
            <a:pPr>
              <a:lnSpc>
                <a:spcPct val="100000"/>
              </a:lnSpc>
              <a:spcBef>
                <a:spcPct val="0"/>
              </a:spcBef>
              <a:buNone/>
            </a:pPr>
            <a:r>
              <a:rPr lang="fr-FR" altLang="en-US" sz="1400" dirty="0"/>
              <a:t>SA5 Chair</a:t>
            </a:r>
          </a:p>
          <a:p>
            <a:pPr>
              <a:lnSpc>
                <a:spcPct val="100000"/>
              </a:lnSpc>
              <a:spcBef>
                <a:spcPct val="0"/>
              </a:spcBef>
              <a:buFontTx/>
              <a:buNone/>
            </a:pPr>
            <a:r>
              <a:rPr lang="fr-FR" altLang="en-US" sz="1400" dirty="0"/>
              <a:t>zoulan@huawei.com</a:t>
            </a:r>
          </a:p>
          <a:p>
            <a:pPr>
              <a:buFontTx/>
              <a:buNone/>
            </a:pPr>
            <a:endParaRPr lang="en-US" altLang="en-US" sz="1350" dirty="0"/>
          </a:p>
        </p:txBody>
      </p:sp>
      <p:pic>
        <p:nvPicPr>
          <p:cNvPr id="15" name="Picture 14" descr="A person in a suit&#10;&#10;Description automatically generated">
            <a:extLst>
              <a:ext uri="{FF2B5EF4-FFF2-40B4-BE49-F238E27FC236}">
                <a16:creationId xmlns:a16="http://schemas.microsoft.com/office/drawing/2014/main" id="{28C4353D-0755-403E-99C2-2E9ECDC023D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69065" y="750250"/>
            <a:ext cx="1164815" cy="1149420"/>
          </a:xfrm>
          <a:prstGeom prst="rect">
            <a:avLst/>
          </a:prstGeom>
        </p:spPr>
      </p:pic>
      <p:pic>
        <p:nvPicPr>
          <p:cNvPr id="17" name="Picture 16">
            <a:extLst>
              <a:ext uri="{FF2B5EF4-FFF2-40B4-BE49-F238E27FC236}">
                <a16:creationId xmlns:a16="http://schemas.microsoft.com/office/drawing/2014/main" id="{7EFE26FE-4288-4200-8F98-BEA848656B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3281" y="765924"/>
            <a:ext cx="1164815" cy="1211393"/>
          </a:xfrm>
          <a:prstGeom prst="rect">
            <a:avLst/>
          </a:prstGeom>
        </p:spPr>
      </p:pic>
      <p:pic>
        <p:nvPicPr>
          <p:cNvPr id="6" name="Picture 5">
            <a:extLst>
              <a:ext uri="{FF2B5EF4-FFF2-40B4-BE49-F238E27FC236}">
                <a16:creationId xmlns:a16="http://schemas.microsoft.com/office/drawing/2014/main" id="{CF96FD9A-4C55-4B71-B7A5-6918DDA5A79B}"/>
              </a:ext>
            </a:extLst>
          </p:cNvPr>
          <p:cNvPicPr>
            <a:picLocks noChangeAspect="1"/>
          </p:cNvPicPr>
          <p:nvPr/>
        </p:nvPicPr>
        <p:blipFill>
          <a:blip r:embed="rId5"/>
          <a:stretch>
            <a:fillRect/>
          </a:stretch>
        </p:blipFill>
        <p:spPr>
          <a:xfrm flipH="1">
            <a:off x="4621227" y="2018212"/>
            <a:ext cx="1008922" cy="1355325"/>
          </a:xfrm>
          <a:prstGeom prst="rect">
            <a:avLst/>
          </a:prstGeom>
        </p:spPr>
      </p:pic>
      <p:pic>
        <p:nvPicPr>
          <p:cNvPr id="7" name="Picture 6">
            <a:extLst>
              <a:ext uri="{FF2B5EF4-FFF2-40B4-BE49-F238E27FC236}">
                <a16:creationId xmlns:a16="http://schemas.microsoft.com/office/drawing/2014/main" id="{25BF6D4B-B403-4A03-B56A-3E15DDDDF8A8}"/>
              </a:ext>
            </a:extLst>
          </p:cNvPr>
          <p:cNvPicPr>
            <a:picLocks noChangeAspect="1"/>
          </p:cNvPicPr>
          <p:nvPr/>
        </p:nvPicPr>
        <p:blipFill>
          <a:blip r:embed="rId6"/>
          <a:stretch>
            <a:fillRect/>
          </a:stretch>
        </p:blipFill>
        <p:spPr>
          <a:xfrm>
            <a:off x="4658377" y="3567064"/>
            <a:ext cx="934621" cy="1172183"/>
          </a:xfrm>
          <a:prstGeom prst="rect">
            <a:avLst/>
          </a:prstGeom>
        </p:spPr>
      </p:pic>
      <p:sp>
        <p:nvSpPr>
          <p:cNvPr id="18" name="Content Placeholder 2">
            <a:extLst>
              <a:ext uri="{FF2B5EF4-FFF2-40B4-BE49-F238E27FC236}">
                <a16:creationId xmlns:a16="http://schemas.microsoft.com/office/drawing/2014/main" id="{CE8872A3-9D48-4147-A9FD-0AEDA9B1AE43}"/>
              </a:ext>
            </a:extLst>
          </p:cNvPr>
          <p:cNvSpPr txBox="1">
            <a:spLocks/>
          </p:cNvSpPr>
          <p:nvPr/>
        </p:nvSpPr>
        <p:spPr bwMode="auto">
          <a:xfrm>
            <a:off x="5798297" y="3741503"/>
            <a:ext cx="2476638"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Shan Chen</a:t>
            </a:r>
            <a:endParaRPr lang="en-US" altLang="en-US" sz="1400" dirty="0"/>
          </a:p>
          <a:p>
            <a:pPr>
              <a:lnSpc>
                <a:spcPct val="100000"/>
              </a:lnSpc>
              <a:spcBef>
                <a:spcPct val="0"/>
              </a:spcBef>
              <a:buFontTx/>
              <a:buNone/>
            </a:pPr>
            <a:r>
              <a:rPr lang="en-US" altLang="en-US" sz="1400" dirty="0"/>
              <a:t>SA5 Charging SWG Vice Chair</a:t>
            </a:r>
          </a:p>
          <a:p>
            <a:pPr>
              <a:lnSpc>
                <a:spcPct val="100000"/>
              </a:lnSpc>
              <a:spcBef>
                <a:spcPct val="0"/>
              </a:spcBef>
              <a:buFontTx/>
              <a:buNone/>
            </a:pPr>
            <a:r>
              <a:rPr lang="en-US" altLang="zh-CN" sz="1400" dirty="0"/>
              <a:t>c</a:t>
            </a:r>
            <a:r>
              <a:rPr lang="en-US" altLang="en-US" sz="1400" dirty="0"/>
              <a:t>henshan@Huawei.com</a:t>
            </a:r>
          </a:p>
          <a:p>
            <a:pPr>
              <a:buFontTx/>
              <a:buNone/>
            </a:pPr>
            <a:endParaRPr lang="en-US" altLang="en-US" sz="1350" dirty="0"/>
          </a:p>
        </p:txBody>
      </p:sp>
      <p:sp>
        <p:nvSpPr>
          <p:cNvPr id="19" name="Content Placeholder 2">
            <a:extLst>
              <a:ext uri="{FF2B5EF4-FFF2-40B4-BE49-F238E27FC236}">
                <a16:creationId xmlns:a16="http://schemas.microsoft.com/office/drawing/2014/main" id="{D7EE2981-07F5-403B-A59F-5744E398A90F}"/>
              </a:ext>
            </a:extLst>
          </p:cNvPr>
          <p:cNvSpPr txBox="1">
            <a:spLocks/>
          </p:cNvSpPr>
          <p:nvPr/>
        </p:nvSpPr>
        <p:spPr bwMode="auto">
          <a:xfrm>
            <a:off x="2137507" y="3687707"/>
            <a:ext cx="2476638"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Gerald Görmer</a:t>
            </a:r>
          </a:p>
          <a:p>
            <a:pPr>
              <a:lnSpc>
                <a:spcPct val="100000"/>
              </a:lnSpc>
              <a:spcBef>
                <a:spcPct val="0"/>
              </a:spcBef>
              <a:buFontTx/>
              <a:buNone/>
            </a:pPr>
            <a:r>
              <a:rPr lang="en-US" altLang="en-US" sz="1400" dirty="0"/>
              <a:t>SA5 Charging SWG Chair</a:t>
            </a:r>
          </a:p>
          <a:p>
            <a:pPr>
              <a:lnSpc>
                <a:spcPct val="100000"/>
              </a:lnSpc>
              <a:spcBef>
                <a:spcPct val="0"/>
              </a:spcBef>
              <a:buFontTx/>
              <a:buNone/>
            </a:pPr>
            <a:r>
              <a:rPr lang="en-US" altLang="en-US" sz="1400" dirty="0"/>
              <a:t>gerald.goermer@matrixx.com</a:t>
            </a:r>
          </a:p>
          <a:p>
            <a:pPr>
              <a:buFontTx/>
              <a:buNone/>
            </a:pPr>
            <a:endParaRPr lang="en-US" altLang="en-US" sz="1350" dirty="0"/>
          </a:p>
        </p:txBody>
      </p:sp>
      <p:pic>
        <p:nvPicPr>
          <p:cNvPr id="11" name="Picture 10">
            <a:extLst>
              <a:ext uri="{FF2B5EF4-FFF2-40B4-BE49-F238E27FC236}">
                <a16:creationId xmlns:a16="http://schemas.microsoft.com/office/drawing/2014/main" id="{68E46468-5458-BE28-6E53-452C043890C1}"/>
              </a:ext>
            </a:extLst>
          </p:cNvPr>
          <p:cNvPicPr>
            <a:picLocks noChangeAspect="1"/>
          </p:cNvPicPr>
          <p:nvPr/>
        </p:nvPicPr>
        <p:blipFill>
          <a:blip r:embed="rId7"/>
          <a:stretch>
            <a:fillRect/>
          </a:stretch>
        </p:blipFill>
        <p:spPr>
          <a:xfrm>
            <a:off x="900895" y="3561269"/>
            <a:ext cx="1164815" cy="1134772"/>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95C6D-CE47-BF71-77F8-F36AC74C70D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430190-39F8-029E-2527-9B93B06649C3}"/>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p>
        </p:txBody>
      </p:sp>
      <p:sp>
        <p:nvSpPr>
          <p:cNvPr id="2" name="Title 1">
            <a:extLst>
              <a:ext uri="{FF2B5EF4-FFF2-40B4-BE49-F238E27FC236}">
                <a16:creationId xmlns:a16="http://schemas.microsoft.com/office/drawing/2014/main" id="{D0DD7266-C52D-EDA3-10C0-ECAC38F258BA}"/>
              </a:ext>
            </a:extLst>
          </p:cNvPr>
          <p:cNvSpPr txBox="1">
            <a:spLocks/>
          </p:cNvSpPr>
          <p:nvPr/>
        </p:nvSpPr>
        <p:spPr bwMode="auto">
          <a:xfrm>
            <a:off x="1066470" y="702262"/>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graphicFrame>
        <p:nvGraphicFramePr>
          <p:cNvPr id="7" name="Table 6">
            <a:extLst>
              <a:ext uri="{FF2B5EF4-FFF2-40B4-BE49-F238E27FC236}">
                <a16:creationId xmlns:a16="http://schemas.microsoft.com/office/drawing/2014/main" id="{8CF58A8C-98FC-4FCC-BF9A-68C06E990D9B}"/>
              </a:ext>
            </a:extLst>
          </p:cNvPr>
          <p:cNvGraphicFramePr>
            <a:graphicFrameLocks noGrp="1"/>
          </p:cNvGraphicFramePr>
          <p:nvPr>
            <p:extLst>
              <p:ext uri="{D42A27DB-BD31-4B8C-83A1-F6EECF244321}">
                <p14:modId xmlns:p14="http://schemas.microsoft.com/office/powerpoint/2010/main" val="2570399314"/>
              </p:ext>
            </p:extLst>
          </p:nvPr>
        </p:nvGraphicFramePr>
        <p:xfrm>
          <a:off x="211345" y="1330912"/>
          <a:ext cx="8721310" cy="943261"/>
        </p:xfrm>
        <a:graphic>
          <a:graphicData uri="http://schemas.openxmlformats.org/drawingml/2006/table">
            <a:tbl>
              <a:tblPr firstRow="1" firstCol="1" bandRow="1">
                <a:tableStyleId>{F5AB1C69-6EDB-4FF4-983F-18BD219EF322}</a:tableStyleId>
              </a:tblPr>
              <a:tblGrid>
                <a:gridCol w="551783">
                  <a:extLst>
                    <a:ext uri="{9D8B030D-6E8A-4147-A177-3AD203B41FA5}">
                      <a16:colId xmlns:a16="http://schemas.microsoft.com/office/drawing/2014/main" val="3030764417"/>
                    </a:ext>
                  </a:extLst>
                </a:gridCol>
                <a:gridCol w="3524289">
                  <a:extLst>
                    <a:ext uri="{9D8B030D-6E8A-4147-A177-3AD203B41FA5}">
                      <a16:colId xmlns:a16="http://schemas.microsoft.com/office/drawing/2014/main" val="270747959"/>
                    </a:ext>
                  </a:extLst>
                </a:gridCol>
                <a:gridCol w="1038204">
                  <a:extLst>
                    <a:ext uri="{9D8B030D-6E8A-4147-A177-3AD203B41FA5}">
                      <a16:colId xmlns:a16="http://schemas.microsoft.com/office/drawing/2014/main" val="1231894491"/>
                    </a:ext>
                  </a:extLst>
                </a:gridCol>
                <a:gridCol w="893355">
                  <a:extLst>
                    <a:ext uri="{9D8B030D-6E8A-4147-A177-3AD203B41FA5}">
                      <a16:colId xmlns:a16="http://schemas.microsoft.com/office/drawing/2014/main" val="3344545809"/>
                    </a:ext>
                  </a:extLst>
                </a:gridCol>
                <a:gridCol w="613737">
                  <a:extLst>
                    <a:ext uri="{9D8B030D-6E8A-4147-A177-3AD203B41FA5}">
                      <a16:colId xmlns:a16="http://schemas.microsoft.com/office/drawing/2014/main" val="3351150045"/>
                    </a:ext>
                  </a:extLst>
                </a:gridCol>
                <a:gridCol w="550750">
                  <a:extLst>
                    <a:ext uri="{9D8B030D-6E8A-4147-A177-3AD203B41FA5}">
                      <a16:colId xmlns:a16="http://schemas.microsoft.com/office/drawing/2014/main" val="909332681"/>
                    </a:ext>
                  </a:extLst>
                </a:gridCol>
                <a:gridCol w="460979">
                  <a:extLst>
                    <a:ext uri="{9D8B030D-6E8A-4147-A177-3AD203B41FA5}">
                      <a16:colId xmlns:a16="http://schemas.microsoft.com/office/drawing/2014/main" val="1737183658"/>
                    </a:ext>
                  </a:extLst>
                </a:gridCol>
                <a:gridCol w="1088213">
                  <a:extLst>
                    <a:ext uri="{9D8B030D-6E8A-4147-A177-3AD203B41FA5}">
                      <a16:colId xmlns:a16="http://schemas.microsoft.com/office/drawing/2014/main" val="4049540896"/>
                    </a:ext>
                  </a:extLst>
                </a:gridCol>
              </a:tblGrid>
              <a:tr h="189418">
                <a:tc>
                  <a:txBody>
                    <a:bodyPr/>
                    <a:lstStyle/>
                    <a:p>
                      <a:pPr algn="ctr">
                        <a:lnSpc>
                          <a:spcPct val="107000"/>
                        </a:lnSpc>
                        <a:spcAft>
                          <a:spcPts val="800"/>
                        </a:spcAft>
                      </a:pPr>
                      <a:r>
                        <a:rPr lang="en-GB" sz="1000" i="0" dirty="0">
                          <a:solidFill>
                            <a:schemeClr val="tx1"/>
                          </a:solidFill>
                          <a:latin typeface="+mn-lt"/>
                        </a:rPr>
                        <a:t>UID</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Name</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Acronym</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Target (dd/mm/</a:t>
                      </a:r>
                      <a:r>
                        <a:rPr lang="en-GB" sz="1000" i="0" dirty="0" err="1">
                          <a:solidFill>
                            <a:schemeClr val="tx1"/>
                          </a:solidFill>
                          <a:latin typeface="+mn-lt"/>
                        </a:rPr>
                        <a:t>yyyy</a:t>
                      </a:r>
                      <a:r>
                        <a:rPr lang="en-GB" sz="1000" i="0" dirty="0">
                          <a:solidFill>
                            <a:schemeClr val="tx1"/>
                          </a:solidFill>
                          <a:latin typeface="+mn-lt"/>
                        </a:rPr>
                        <a:t>)</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Old %</a:t>
                      </a:r>
                    </a:p>
                  </a:txBody>
                  <a:tcPr marL="36001" marR="36001" marT="0" marB="0" anchor="ctr"/>
                </a:tc>
                <a:tc>
                  <a:txBody>
                    <a:bodyPr/>
                    <a:lstStyle/>
                    <a:p>
                      <a:pPr algn="ctr">
                        <a:lnSpc>
                          <a:spcPct val="107000"/>
                        </a:lnSpc>
                        <a:spcAft>
                          <a:spcPts val="800"/>
                        </a:spcAft>
                      </a:pPr>
                      <a:r>
                        <a:rPr lang="en-GB" sz="1000" b="1" i="0" kern="1200" dirty="0">
                          <a:solidFill>
                            <a:schemeClr val="tx1"/>
                          </a:solidFill>
                          <a:latin typeface="+mn-lt"/>
                          <a:ea typeface="+mn-ea"/>
                          <a:cs typeface="+mn-cs"/>
                        </a:rPr>
                        <a:t>WID</a:t>
                      </a:r>
                      <a:endParaRPr lang="en-GB" sz="1000" i="0" dirty="0">
                        <a:solidFill>
                          <a:schemeClr val="tx1"/>
                        </a:solidFill>
                        <a:latin typeface="+mn-lt"/>
                      </a:endParaRPr>
                    </a:p>
                  </a:txBody>
                  <a:tcPr marL="36001" marR="36001" marT="0" marB="0" anchor="ctr"/>
                </a:tc>
                <a:tc>
                  <a:txBody>
                    <a:bodyPr/>
                    <a:lstStyle/>
                    <a:p>
                      <a:pPr algn="ctr">
                        <a:lnSpc>
                          <a:spcPct val="107000"/>
                        </a:lnSpc>
                        <a:spcAft>
                          <a:spcPts val="800"/>
                        </a:spcAft>
                      </a:pPr>
                      <a:r>
                        <a:rPr lang="en-GB" sz="1000" i="0" dirty="0">
                          <a:solidFill>
                            <a:srgbClr val="FF0000"/>
                          </a:solidFill>
                          <a:latin typeface="+mn-lt"/>
                        </a:rPr>
                        <a:t>New %</a:t>
                      </a:r>
                      <a:endParaRPr lang="en-GB" sz="1000" b="1" i="0" kern="1200" dirty="0">
                        <a:solidFill>
                          <a:schemeClr val="lt1"/>
                        </a:solidFill>
                        <a:latin typeface="+mn-lt"/>
                        <a:ea typeface="+mn-ea"/>
                        <a:cs typeface="+mn-cs"/>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1000" b="1" i="0" dirty="0">
                          <a:solidFill>
                            <a:srgbClr val="FF0000"/>
                          </a:solidFill>
                          <a:latin typeface="+mn-lt"/>
                          <a:ea typeface="微软雅黑" panose="020B0503020204020204" pitchFamily="34" charset="-122"/>
                        </a:rPr>
                        <a:t>Change or comment</a:t>
                      </a:r>
                      <a:endParaRPr lang="en-GB" sz="1000" b="1" i="0" kern="1200" dirty="0">
                        <a:solidFill>
                          <a:schemeClr val="lt1"/>
                        </a:solidFill>
                        <a:latin typeface="+mn-lt"/>
                        <a:ea typeface="+mn-ea"/>
                        <a:cs typeface="+mn-cs"/>
                      </a:endParaRPr>
                    </a:p>
                  </a:txBody>
                  <a:tcPr marL="36001" marR="36001" marT="0" marB="0" anchor="ctr"/>
                </a:tc>
                <a:extLst>
                  <a:ext uri="{0D108BD9-81ED-4DB2-BD59-A6C34878D82A}">
                    <a16:rowId xmlns:a16="http://schemas.microsoft.com/office/drawing/2014/main" val="2880915586"/>
                  </a:ext>
                </a:extLst>
              </a:tr>
              <a:tr h="1860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000" b="0" i="0" u="none" strike="noStrike" kern="1200" dirty="0">
                        <a:solidFill>
                          <a:schemeClr val="tx1"/>
                        </a:solidFill>
                        <a:effectLst/>
                        <a:latin typeface="+mn-lt"/>
                        <a:ea typeface="+mn-ea"/>
                        <a:cs typeface="Arial" panose="020B0604020202020204" pitchFamily="34" charset="0"/>
                      </a:endParaRPr>
                    </a:p>
                  </a:txBody>
                  <a:tcPr marL="45720" marR="45720" anchor="ctr"/>
                </a:tc>
                <a:tc>
                  <a:txBody>
                    <a:bodyPr/>
                    <a:lstStyle/>
                    <a:p>
                      <a:pPr algn="l" fontAlgn="t"/>
                      <a:r>
                        <a:rPr lang="en-US" sz="1000" b="0" i="0" u="none" strike="noStrike" dirty="0">
                          <a:solidFill>
                            <a:schemeClr val="tx1"/>
                          </a:solidFill>
                          <a:effectLst/>
                          <a:latin typeface="+mn-lt"/>
                          <a:cs typeface="Arial" panose="020B0604020202020204" pitchFamily="34" charset="0"/>
                        </a:rPr>
                        <a:t>Study on 6G Management </a:t>
                      </a:r>
                      <a:r>
                        <a:rPr lang="en-US" sz="1000" b="0" i="0" u="none" strike="noStrike">
                          <a:solidFill>
                            <a:schemeClr val="tx1"/>
                          </a:solidFill>
                          <a:effectLst/>
                          <a:latin typeface="+mn-lt"/>
                          <a:cs typeface="Arial" panose="020B0604020202020204" pitchFamily="34" charset="0"/>
                        </a:rPr>
                        <a:t>and Orchestration </a:t>
                      </a:r>
                      <a:r>
                        <a:rPr lang="en-US" altLang="zh-CN" sz="1000" b="0" i="0" u="none" strike="noStrike">
                          <a:solidFill>
                            <a:schemeClr val="tx1"/>
                          </a:solidFill>
                          <a:effectLst/>
                          <a:latin typeface="+mn-lt"/>
                          <a:cs typeface="Arial" panose="020B0604020202020204" pitchFamily="34" charset="0"/>
                        </a:rPr>
                        <a:t>(wait for SA approval)</a:t>
                      </a:r>
                      <a:endParaRPr lang="en-US"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l" fontAlgn="t"/>
                      <a:r>
                        <a:rPr lang="en-GB" sz="10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l" fontAlgn="t"/>
                      <a:r>
                        <a:rPr lang="en-GB" sz="1000" b="0" i="0" u="none" strike="noStrike" dirty="0">
                          <a:solidFill>
                            <a:srgbClr val="000000"/>
                          </a:solidFill>
                          <a:effectLst/>
                          <a:latin typeface="+mn-lt"/>
                          <a:cs typeface="Arial" panose="020B0604020202020204" pitchFamily="34" charset="0"/>
                        </a:rPr>
                        <a:t>6/6/2027</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a:t>
                      </a:r>
                    </a:p>
                  </a:txBody>
                  <a:tcPr marL="7144" marR="7144" marT="7144" marB="0" anchor="ctr"/>
                </a:tc>
                <a:tc>
                  <a:txBody>
                    <a:bodyPr/>
                    <a:lstStyle/>
                    <a:p>
                      <a:pPr algn="l" fontAlgn="t"/>
                      <a:r>
                        <a:rPr lang="en-GB" sz="1000" b="0" i="0" u="none" strike="noStrike" dirty="0">
                          <a:solidFill>
                            <a:schemeClr val="tx1"/>
                          </a:solidFill>
                          <a:effectLst/>
                          <a:latin typeface="+mn-lt"/>
                          <a:cs typeface="Arial" panose="020B0604020202020204" pitchFamily="34" charset="0"/>
                        </a:rPr>
                        <a:t>SP-251365</a:t>
                      </a:r>
                    </a:p>
                  </a:txBody>
                  <a:tcPr marL="7144" marR="7144" marT="7144"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a:t>
                      </a:r>
                    </a:p>
                  </a:txBody>
                  <a:tcPr marL="27002" marR="27002" marT="0" marB="0" anchor="ctr"/>
                </a:tc>
                <a:tc>
                  <a:txBody>
                    <a:bodyPr/>
                    <a:lstStyle/>
                    <a:p>
                      <a:pPr algn="ctr" fontAlgn="ctr"/>
                      <a:endParaRPr lang="en-GB" sz="10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1763274713"/>
                  </a:ext>
                </a:extLst>
              </a:tr>
              <a:tr h="186066">
                <a:tc>
                  <a:txBody>
                    <a:bodyPr/>
                    <a:lstStyle/>
                    <a:p>
                      <a:pPr algn="r" fontAlgn="b"/>
                      <a:r>
                        <a:rPr lang="en-US" altLang="zh-CN" sz="1000" b="0" i="0" u="none" strike="noStrike" kern="1200" dirty="0">
                          <a:solidFill>
                            <a:srgbClr val="000000"/>
                          </a:solidFill>
                          <a:effectLst/>
                          <a:latin typeface="+mn-lt"/>
                          <a:ea typeface="+mn-ea"/>
                          <a:cs typeface="+mn-cs"/>
                        </a:rPr>
                        <a:t>1090013</a:t>
                      </a:r>
                    </a:p>
                  </a:txBody>
                  <a:tcPr marL="7620" marR="7620" marT="7620" marB="0" anchor="b"/>
                </a:tc>
                <a:tc>
                  <a:txBody>
                    <a:bodyPr/>
                    <a:lstStyle/>
                    <a:p>
                      <a:pPr algn="l" fontAlgn="b"/>
                      <a:r>
                        <a:rPr lang="en-US" sz="1000" b="0" i="0" u="none" strike="noStrike" kern="1200" dirty="0">
                          <a:solidFill>
                            <a:srgbClr val="000000"/>
                          </a:solidFill>
                          <a:effectLst/>
                          <a:latin typeface="+mn-lt"/>
                          <a:ea typeface="+mn-ea"/>
                          <a:cs typeface="+mn-cs"/>
                        </a:rPr>
                        <a:t>Study on Charging Aspects of 6G System</a:t>
                      </a:r>
                    </a:p>
                  </a:txBody>
                  <a:tcPr marL="7620" marR="7620" marT="7620" marB="0" anchor="b"/>
                </a:tc>
                <a:tc>
                  <a:txBody>
                    <a:bodyPr/>
                    <a:lstStyle/>
                    <a:p>
                      <a:pPr algn="l" fontAlgn="b"/>
                      <a:r>
                        <a:rPr lang="en-US" sz="1000" b="0" i="0" u="none" strike="noStrike" kern="1200" dirty="0">
                          <a:solidFill>
                            <a:srgbClr val="000000"/>
                          </a:solidFill>
                          <a:effectLst/>
                          <a:latin typeface="+mn-lt"/>
                          <a:ea typeface="+mn-ea"/>
                          <a:cs typeface="+mn-cs"/>
                        </a:rPr>
                        <a:t>FS_6G_CH</a:t>
                      </a:r>
                    </a:p>
                  </a:txBody>
                  <a:tcPr marL="7620" marR="7620" marT="7620" marB="0" anchor="b"/>
                </a:tc>
                <a:tc>
                  <a:txBody>
                    <a:bodyPr/>
                    <a:lstStyle/>
                    <a:p>
                      <a:pPr algn="l" fontAlgn="b"/>
                      <a:r>
                        <a:rPr lang="en-US" altLang="zh-CN" sz="1000" b="0" i="0" u="none" strike="noStrike" dirty="0">
                          <a:solidFill>
                            <a:srgbClr val="000000"/>
                          </a:solidFill>
                          <a:effectLst/>
                          <a:latin typeface="+mn-lt"/>
                          <a:ea typeface="宋体" panose="02010600030101010101" pitchFamily="2" charset="-122"/>
                        </a:rPr>
                        <a:t>03/03/2027</a:t>
                      </a:r>
                    </a:p>
                  </a:txBody>
                  <a:tcPr marL="7620" marR="7620" marT="7620" marB="0" anchor="b"/>
                </a:tc>
                <a:tc>
                  <a:txBody>
                    <a:bodyPr/>
                    <a:lstStyle/>
                    <a:p>
                      <a:pPr algn="ctr" fontAlgn="b"/>
                      <a:r>
                        <a:rPr lang="en-US" altLang="zh-CN" sz="1000" b="0" i="0" u="none" strike="noStrike" dirty="0">
                          <a:solidFill>
                            <a:srgbClr val="000000"/>
                          </a:solidFill>
                          <a:effectLst/>
                          <a:latin typeface="+mn-lt"/>
                          <a:ea typeface="宋体" panose="02010600030101010101" pitchFamily="2" charset="-122"/>
                        </a:rPr>
                        <a:t>0%</a:t>
                      </a:r>
                    </a:p>
                  </a:txBody>
                  <a:tcPr marL="7620" marR="7620" marT="7620" marB="0" anchor="b"/>
                </a:tc>
                <a:tc>
                  <a:txBody>
                    <a:bodyPr/>
                    <a:lstStyle/>
                    <a:p>
                      <a:pPr algn="l" fontAlgn="b"/>
                      <a:r>
                        <a:rPr lang="en-US" sz="1000" b="0" i="0" u="sng" strike="noStrike" dirty="0">
                          <a:solidFill>
                            <a:srgbClr val="0000FF"/>
                          </a:solidFill>
                          <a:effectLst/>
                          <a:latin typeface="+mn-lt"/>
                          <a:ea typeface="宋体" panose="02010600030101010101" pitchFamily="2" charset="-122"/>
                          <a:hlinkClick r:id="rId2"/>
                        </a:rPr>
                        <a:t>SP-251218</a:t>
                      </a:r>
                      <a:endParaRPr lang="en-US" sz="1000" b="0" i="0" u="sng" strike="noStrike" dirty="0">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1000" i="0" dirty="0">
                          <a:solidFill>
                            <a:srgbClr val="FF0000"/>
                          </a:solidFill>
                          <a:latin typeface="+mn-lt"/>
                        </a:rPr>
                        <a:t>15%</a:t>
                      </a:r>
                    </a:p>
                  </a:txBody>
                  <a:tcPr marL="36001" marR="36001" marT="0" marB="0" anchor="ctr"/>
                </a:tc>
                <a:tc>
                  <a:txBody>
                    <a:bodyPr/>
                    <a:lstStyle/>
                    <a:p>
                      <a:pPr algn="ctr">
                        <a:lnSpc>
                          <a:spcPct val="107000"/>
                        </a:lnSpc>
                        <a:spcAft>
                          <a:spcPts val="800"/>
                        </a:spcAft>
                      </a:pPr>
                      <a:endParaRPr lang="en-GB" sz="1000" i="0" dirty="0">
                        <a:solidFill>
                          <a:srgbClr val="FF0000"/>
                        </a:solidFill>
                        <a:latin typeface="+mn-lt"/>
                      </a:endParaRPr>
                    </a:p>
                  </a:txBody>
                  <a:tcPr marL="36001" marR="36001" marT="0" marB="0" anchor="ctr"/>
                </a:tc>
                <a:extLst>
                  <a:ext uri="{0D108BD9-81ED-4DB2-BD59-A6C34878D82A}">
                    <a16:rowId xmlns:a16="http://schemas.microsoft.com/office/drawing/2014/main" val="2603605289"/>
                  </a:ext>
                </a:extLst>
              </a:tr>
            </a:tbl>
          </a:graphicData>
        </a:graphic>
      </p:graphicFrame>
    </p:spTree>
    <p:extLst>
      <p:ext uri="{BB962C8B-B14F-4D97-AF65-F5344CB8AC3E}">
        <p14:creationId xmlns:p14="http://schemas.microsoft.com/office/powerpoint/2010/main" val="223487487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93A61-C7EE-D6EE-C473-B551B1E6DFE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1B20DBD-1086-6E41-AA54-0129746C8140}"/>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p>
        </p:txBody>
      </p:sp>
      <p:sp>
        <p:nvSpPr>
          <p:cNvPr id="2" name="Title 1">
            <a:extLst>
              <a:ext uri="{FF2B5EF4-FFF2-40B4-BE49-F238E27FC236}">
                <a16:creationId xmlns:a16="http://schemas.microsoft.com/office/drawing/2014/main" id="{EB8AD566-23D2-59E5-728E-6F98B3FFCB81}"/>
              </a:ext>
            </a:extLst>
          </p:cNvPr>
          <p:cNvSpPr txBox="1">
            <a:spLocks/>
          </p:cNvSpPr>
          <p:nvPr/>
        </p:nvSpPr>
        <p:spPr bwMode="auto">
          <a:xfrm>
            <a:off x="1066470" y="702262"/>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FS_6G_OAM</a:t>
            </a:r>
          </a:p>
        </p:txBody>
      </p:sp>
      <p:sp>
        <p:nvSpPr>
          <p:cNvPr id="5" name="Content Placeholder 7">
            <a:extLst>
              <a:ext uri="{FF2B5EF4-FFF2-40B4-BE49-F238E27FC236}">
                <a16:creationId xmlns:a16="http://schemas.microsoft.com/office/drawing/2014/main" id="{2931B3D6-C269-EA2C-9188-AFD2F1606353}"/>
              </a:ext>
            </a:extLst>
          </p:cNvPr>
          <p:cNvSpPr txBox="1">
            <a:spLocks/>
          </p:cNvSpPr>
          <p:nvPr/>
        </p:nvSpPr>
        <p:spPr>
          <a:xfrm>
            <a:off x="303213" y="2076263"/>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Not started yet.</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SA1, SA2 and RAN WGs</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NA</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kern="0" dirty="0"/>
              <a:t>Wait for SA approval</a:t>
            </a:r>
          </a:p>
        </p:txBody>
      </p:sp>
      <p:graphicFrame>
        <p:nvGraphicFramePr>
          <p:cNvPr id="7" name="Table 1">
            <a:extLst>
              <a:ext uri="{FF2B5EF4-FFF2-40B4-BE49-F238E27FC236}">
                <a16:creationId xmlns:a16="http://schemas.microsoft.com/office/drawing/2014/main" id="{EA4B6F37-0464-88A0-721C-F93596F43BF6}"/>
              </a:ext>
            </a:extLst>
          </p:cNvPr>
          <p:cNvGraphicFramePr>
            <a:graphicFrameLocks noGrp="1"/>
          </p:cNvGraphicFramePr>
          <p:nvPr>
            <p:extLst>
              <p:ext uri="{D42A27DB-BD31-4B8C-83A1-F6EECF244321}">
                <p14:modId xmlns:p14="http://schemas.microsoft.com/office/powerpoint/2010/main" val="639114256"/>
              </p:ext>
            </p:extLst>
          </p:nvPr>
        </p:nvGraphicFramePr>
        <p:xfrm>
          <a:off x="180332" y="1195929"/>
          <a:ext cx="8879847" cy="515620"/>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264890">
                  <a:extLst>
                    <a:ext uri="{9D8B030D-6E8A-4147-A177-3AD203B41FA5}">
                      <a16:colId xmlns:a16="http://schemas.microsoft.com/office/drawing/2014/main" val="20001"/>
                    </a:ext>
                  </a:extLst>
                </a:gridCol>
                <a:gridCol w="1050472">
                  <a:extLst>
                    <a:ext uri="{9D8B030D-6E8A-4147-A177-3AD203B41FA5}">
                      <a16:colId xmlns:a16="http://schemas.microsoft.com/office/drawing/2014/main" val="20002"/>
                    </a:ext>
                  </a:extLst>
                </a:gridCol>
                <a:gridCol w="835069">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altLang="ko-KR" sz="900" dirty="0">
                          <a:latin typeface="+mn-lt"/>
                        </a:rPr>
                        <a:t>Target (dd/mm/</a:t>
                      </a:r>
                      <a:r>
                        <a:rPr lang="en-GB" altLang="ko-KR" sz="900" dirty="0" err="1">
                          <a:latin typeface="+mn-lt"/>
                        </a:rPr>
                        <a:t>yyyy</a:t>
                      </a:r>
                      <a:r>
                        <a:rPr lang="en-GB" altLang="ko-KR"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900" b="0" i="0" u="none" strike="noStrike" kern="1200" dirty="0">
                        <a:solidFill>
                          <a:schemeClr val="tx1"/>
                        </a:solidFill>
                        <a:effectLst/>
                        <a:latin typeface="+mn-lt"/>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mn-lt"/>
                          <a:cs typeface="Arial" panose="020B0604020202020204" pitchFamily="34" charset="0"/>
                        </a:rPr>
                        <a:t>Study on 6G Management and Orchestration (wait for SA approval)</a:t>
                      </a:r>
                    </a:p>
                  </a:txBody>
                  <a:tcPr marL="9525" marR="9525" marT="9525"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6/6/2027</a:t>
                      </a: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a:t>
                      </a:r>
                    </a:p>
                  </a:txBody>
                  <a:tcPr marL="7144" marR="7144" marT="7144"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SP-251365</a:t>
                      </a:r>
                    </a:p>
                  </a:txBody>
                  <a:tcPr marL="7144" marR="7144" marT="7144"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56674236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5</a:t>
            </a:r>
            <a:r>
              <a:rPr lang="en-US" altLang="zh-CN" sz="2800" b="1" dirty="0">
                <a:solidFill>
                  <a:schemeClr val="tx1"/>
                </a:solidFill>
              </a:rPr>
              <a:t>GA TU budget</a:t>
            </a:r>
            <a:endParaRPr lang="en-US" altLang="en-US" sz="2800" b="1" dirty="0">
              <a:solidFill>
                <a:schemeClr val="tx1"/>
              </a:solidFill>
            </a:endParaRPr>
          </a:p>
        </p:txBody>
      </p:sp>
      <p:graphicFrame>
        <p:nvGraphicFramePr>
          <p:cNvPr id="113" name="Table 112">
            <a:extLst>
              <a:ext uri="{FF2B5EF4-FFF2-40B4-BE49-F238E27FC236}">
                <a16:creationId xmlns:a16="http://schemas.microsoft.com/office/drawing/2014/main" id="{2AD0342F-BB0A-4A3D-A238-DDF2D4B05B56}"/>
              </a:ext>
            </a:extLst>
          </p:cNvPr>
          <p:cNvGraphicFramePr>
            <a:graphicFrameLocks noGrp="1"/>
          </p:cNvGraphicFramePr>
          <p:nvPr>
            <p:extLst>
              <p:ext uri="{D42A27DB-BD31-4B8C-83A1-F6EECF244321}">
                <p14:modId xmlns:p14="http://schemas.microsoft.com/office/powerpoint/2010/main" val="1750029121"/>
              </p:ext>
            </p:extLst>
          </p:nvPr>
        </p:nvGraphicFramePr>
        <p:xfrm>
          <a:off x="175098" y="725874"/>
          <a:ext cx="4171978" cy="4098628"/>
        </p:xfrm>
        <a:graphic>
          <a:graphicData uri="http://schemas.openxmlformats.org/drawingml/2006/table">
            <a:tbl>
              <a:tblPr/>
              <a:tblGrid>
                <a:gridCol w="574699">
                  <a:extLst>
                    <a:ext uri="{9D8B030D-6E8A-4147-A177-3AD203B41FA5}">
                      <a16:colId xmlns:a16="http://schemas.microsoft.com/office/drawing/2014/main" val="2211997796"/>
                    </a:ext>
                  </a:extLst>
                </a:gridCol>
                <a:gridCol w="2567984">
                  <a:extLst>
                    <a:ext uri="{9D8B030D-6E8A-4147-A177-3AD203B41FA5}">
                      <a16:colId xmlns:a16="http://schemas.microsoft.com/office/drawing/2014/main" val="4029534581"/>
                    </a:ext>
                  </a:extLst>
                </a:gridCol>
                <a:gridCol w="1029295">
                  <a:extLst>
                    <a:ext uri="{9D8B030D-6E8A-4147-A177-3AD203B41FA5}">
                      <a16:colId xmlns:a16="http://schemas.microsoft.com/office/drawing/2014/main" val="2982707284"/>
                    </a:ext>
                  </a:extLst>
                </a:gridCol>
              </a:tblGrid>
              <a:tr h="113401">
                <a:tc>
                  <a:txBody>
                    <a:bodyPr/>
                    <a:lstStyle/>
                    <a:p>
                      <a:pPr algn="ctr" fontAlgn="t"/>
                      <a:r>
                        <a:rPr lang="en-US" sz="105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050" b="1" kern="1200" dirty="0">
                          <a:solidFill>
                            <a:schemeClr val="tx1"/>
                          </a:solidFill>
                          <a:effectLst/>
                          <a:latin typeface="+mn-lt"/>
                          <a:ea typeface="等线" panose="02010600030101010101" pitchFamily="2" charset="-122"/>
                          <a:cs typeface="+mn-cs"/>
                        </a:rPr>
                        <a:t>Rel-20 </a:t>
                      </a:r>
                      <a:r>
                        <a:rPr lang="en-US" altLang="zh-CN" sz="1050" b="1" kern="1200" dirty="0">
                          <a:solidFill>
                            <a:schemeClr val="tx1"/>
                          </a:solidFill>
                          <a:effectLst/>
                          <a:latin typeface="+mn-lt"/>
                          <a:ea typeface="等线" panose="02010600030101010101" pitchFamily="2" charset="-122"/>
                          <a:cs typeface="+mn-cs"/>
                        </a:rPr>
                        <a:t>5GA topics</a:t>
                      </a:r>
                      <a:endParaRPr lang="en-US" sz="105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05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31637">
                <a:tc>
                  <a:txBody>
                    <a:bodyPr/>
                    <a:lstStyle/>
                    <a:p>
                      <a:pPr marL="0" marR="0" algn="ctr" defTabSz="1219170" rtl="0" eaLnBrk="1" latinLnBrk="0" hangingPunct="1">
                        <a:spcBef>
                          <a:spcPts val="0"/>
                        </a:spcBef>
                        <a:spcAft>
                          <a:spcPts val="0"/>
                        </a:spcAft>
                      </a:pPr>
                      <a:r>
                        <a:rPr lang="en-GB" sz="105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50" kern="1200" noProof="0" dirty="0">
                          <a:solidFill>
                            <a:schemeClr val="tx1"/>
                          </a:solidFill>
                          <a:effectLst/>
                          <a:latin typeface="+mn-lt"/>
                          <a:ea typeface="等线" panose="02010600030101010101" pitchFamily="2" charset="-122"/>
                          <a:cs typeface="+mn-cs"/>
                        </a:rPr>
                        <a:t>Intent driven management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23550">
                <a:tc>
                  <a:txBody>
                    <a:bodyPr/>
                    <a:lstStyle/>
                    <a:p>
                      <a:pPr marL="0" marR="0" algn="ctr" defTabSz="1219170" rtl="0" eaLnBrk="1" latinLnBrk="0" hangingPunct="1">
                        <a:spcBef>
                          <a:spcPts val="0"/>
                        </a:spcBef>
                        <a:spcAft>
                          <a:spcPts val="0"/>
                        </a:spcAft>
                      </a:pPr>
                      <a:r>
                        <a:rPr lang="en-GB" sz="1050" kern="1200" noProof="0" dirty="0">
                          <a:solidFill>
                            <a:schemeClr val="tx1"/>
                          </a:solidFill>
                          <a:effectLst/>
                          <a:latin typeface="+mn-lt"/>
                          <a:ea typeface="Calibri" panose="020F0502020204030204" pitchFamily="34" charset="0"/>
                          <a:cs typeface="+mn-cs"/>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50" kern="1200" noProof="0" dirty="0">
                          <a:solidFill>
                            <a:schemeClr val="tx1"/>
                          </a:solidFill>
                          <a:effectLst/>
                          <a:latin typeface="+mn-lt"/>
                          <a:ea typeface="等线" panose="02010600030101010101" pitchFamily="2" charset="-122"/>
                          <a:cs typeface="+mn-cs"/>
                        </a:rPr>
                        <a:t>AIML management enhancement </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194788"/>
                  </a:ext>
                </a:extLst>
              </a:tr>
              <a:tr h="123550">
                <a:tc>
                  <a:txBody>
                    <a:bodyPr/>
                    <a:lstStyle/>
                    <a:p>
                      <a:pPr marL="0" marR="0" algn="ctr" defTabSz="1219170" rtl="0" eaLnBrk="1" latinLnBrk="0" hangingPunct="1">
                        <a:spcBef>
                          <a:spcPts val="0"/>
                        </a:spcBef>
                        <a:spcAft>
                          <a:spcPts val="0"/>
                        </a:spcAft>
                      </a:pPr>
                      <a:r>
                        <a:rPr lang="en-GB" sz="1050" kern="1200" noProof="0">
                          <a:solidFill>
                            <a:schemeClr val="tx1"/>
                          </a:solidFill>
                          <a:effectLst/>
                          <a:latin typeface="+mn-lt"/>
                          <a:ea typeface="Calibri" panose="020F0502020204030204" pitchFamily="34" charset="0"/>
                          <a:cs typeface="+mn-cs"/>
                        </a:rPr>
                        <a:t>3</a:t>
                      </a:r>
                      <a:endParaRPr lang="en-GB" sz="105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50" kern="1200" noProof="0" dirty="0">
                          <a:solidFill>
                            <a:schemeClr val="tx1"/>
                          </a:solidFill>
                          <a:effectLst/>
                          <a:latin typeface="+mn-lt"/>
                          <a:ea typeface="等线" panose="02010600030101010101" pitchFamily="2" charset="-122"/>
                          <a:cs typeface="+mn-cs"/>
                        </a:rPr>
                        <a:t>NDT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455679"/>
                  </a:ext>
                </a:extLst>
              </a:tr>
              <a:tr h="123550">
                <a:tc>
                  <a:txBody>
                    <a:bodyPr/>
                    <a:lstStyle/>
                    <a:p>
                      <a:pPr marL="0" marR="0" algn="ctr" defTabSz="1219170" rtl="0" eaLnBrk="1" latinLnBrk="0" hangingPunct="1">
                        <a:spcBef>
                          <a:spcPts val="0"/>
                        </a:spcBef>
                        <a:spcAft>
                          <a:spcPts val="0"/>
                        </a:spcAft>
                      </a:pPr>
                      <a:r>
                        <a:rPr lang="en-GB" sz="1050" kern="1200" noProof="0">
                          <a:solidFill>
                            <a:schemeClr val="tx1"/>
                          </a:solidFill>
                          <a:effectLst/>
                          <a:latin typeface="+mn-lt"/>
                          <a:ea typeface="Calibri" panose="020F0502020204030204" pitchFamily="34" charset="0"/>
                          <a:cs typeface="+mn-cs"/>
                        </a:rPr>
                        <a:t>4</a:t>
                      </a:r>
                      <a:endParaRPr lang="en-GB" sz="105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50" kern="1200" noProof="0" dirty="0">
                          <a:solidFill>
                            <a:schemeClr val="tx1"/>
                          </a:solidFill>
                          <a:effectLst/>
                          <a:latin typeface="+mn-lt"/>
                          <a:ea typeface="等线" panose="02010600030101010101" pitchFamily="2" charset="-122"/>
                          <a:cs typeface="+mn-cs"/>
                        </a:rPr>
                        <a:t>SBMA enhancement</a:t>
                      </a:r>
                      <a:endParaRPr lang="en-GB" sz="105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8960837"/>
                  </a:ext>
                </a:extLst>
              </a:tr>
              <a:tr h="123550">
                <a:tc>
                  <a:txBody>
                    <a:bodyPr/>
                    <a:lstStyle/>
                    <a:p>
                      <a:pPr marL="0" marR="0" algn="ctr" defTabSz="1219170" rtl="0" eaLnBrk="1" latinLnBrk="0" hangingPunct="1">
                        <a:spcBef>
                          <a:spcPts val="0"/>
                        </a:spcBef>
                        <a:spcAft>
                          <a:spcPts val="0"/>
                        </a:spcAft>
                      </a:pPr>
                      <a:r>
                        <a:rPr lang="en-GB" sz="1050" kern="1200" noProof="0">
                          <a:solidFill>
                            <a:schemeClr val="tx1"/>
                          </a:solidFill>
                          <a:effectLst/>
                          <a:latin typeface="+mn-lt"/>
                          <a:ea typeface="Calibri" panose="020F0502020204030204" pitchFamily="34" charset="0"/>
                          <a:cs typeface="+mn-cs"/>
                        </a:rPr>
                        <a:t>5</a:t>
                      </a:r>
                      <a:endParaRPr lang="en-GB" sz="105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50" kern="1200" noProof="0" dirty="0">
                          <a:solidFill>
                            <a:schemeClr val="tx1"/>
                          </a:solidFill>
                          <a:effectLst/>
                          <a:latin typeface="+mn-lt"/>
                          <a:ea typeface="等线" panose="02010600030101010101" pitchFamily="2" charset="-122"/>
                          <a:cs typeface="+mn-cs"/>
                        </a:rPr>
                        <a:t>Energy efficiency enhancement</a:t>
                      </a:r>
                      <a:endParaRPr lang="en-GB" sz="105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522682"/>
                  </a:ext>
                </a:extLst>
              </a:tr>
              <a:tr h="123550">
                <a:tc>
                  <a:txBody>
                    <a:bodyPr/>
                    <a:lstStyle/>
                    <a:p>
                      <a:pPr marL="0" marR="0" algn="ctr" defTabSz="1219170" rtl="0" eaLnBrk="1" latinLnBrk="0" hangingPunct="1">
                        <a:spcBef>
                          <a:spcPts val="0"/>
                        </a:spcBef>
                        <a:spcAft>
                          <a:spcPts val="0"/>
                        </a:spcAft>
                      </a:pPr>
                      <a:r>
                        <a:rPr lang="en-GB" sz="1050" kern="1200" noProof="0">
                          <a:solidFill>
                            <a:schemeClr val="tx1"/>
                          </a:solidFill>
                          <a:effectLst/>
                          <a:latin typeface="+mn-lt"/>
                          <a:ea typeface="Calibri" panose="020F0502020204030204" pitchFamily="34" charset="0"/>
                          <a:cs typeface="+mn-cs"/>
                        </a:rPr>
                        <a:t>6</a:t>
                      </a:r>
                      <a:endParaRPr lang="en-GB" sz="105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50" kern="1200" noProof="0" dirty="0">
                          <a:solidFill>
                            <a:schemeClr val="tx1"/>
                          </a:solidFill>
                          <a:effectLst/>
                          <a:latin typeface="+mn-lt"/>
                          <a:ea typeface="等线" panose="02010600030101010101" pitchFamily="2" charset="-122"/>
                          <a:cs typeface="+mn-cs"/>
                        </a:rPr>
                        <a:t>MDA enhancement</a:t>
                      </a:r>
                      <a:endParaRPr lang="en-GB" sz="105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9637562"/>
                  </a:ext>
                </a:extLst>
              </a:tr>
              <a:tr h="123550">
                <a:tc>
                  <a:txBody>
                    <a:bodyPr/>
                    <a:lstStyle/>
                    <a:p>
                      <a:pPr marL="0" marR="0" algn="ctr" defTabSz="1219170" rtl="0" eaLnBrk="1" latinLnBrk="0" hangingPunct="1">
                        <a:spcBef>
                          <a:spcPts val="0"/>
                        </a:spcBef>
                        <a:spcAft>
                          <a:spcPts val="0"/>
                        </a:spcAft>
                      </a:pPr>
                      <a:r>
                        <a:rPr lang="en-GB" sz="1050" kern="1200" noProof="0">
                          <a:solidFill>
                            <a:schemeClr val="tx1"/>
                          </a:solidFill>
                          <a:effectLst/>
                          <a:latin typeface="+mn-lt"/>
                          <a:ea typeface="Calibri" panose="020F0502020204030204" pitchFamily="34" charset="0"/>
                          <a:cs typeface="+mn-cs"/>
                        </a:rPr>
                        <a:t>7</a:t>
                      </a:r>
                      <a:endParaRPr lang="en-GB" sz="105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050" kern="1200" noProof="0" dirty="0">
                          <a:solidFill>
                            <a:schemeClr val="tx1"/>
                          </a:solidFill>
                          <a:effectLst/>
                          <a:latin typeface="+mn-lt"/>
                          <a:ea typeface="等线" panose="02010600030101010101" pitchFamily="2" charset="-122"/>
                          <a:cs typeface="+mn-cs"/>
                        </a:rPr>
                        <a:t>Data Management enhancement</a:t>
                      </a:r>
                      <a:endParaRPr lang="en-GB" sz="105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519892"/>
                  </a:ext>
                </a:extLst>
              </a:tr>
              <a:tr h="123550">
                <a:tc>
                  <a:txBody>
                    <a:bodyPr/>
                    <a:lstStyle/>
                    <a:p>
                      <a:pPr marL="0" marR="0" algn="ctr" defTabSz="1219170" rtl="0" eaLnBrk="1" latinLnBrk="0" hangingPunct="1">
                        <a:spcBef>
                          <a:spcPts val="0"/>
                        </a:spcBef>
                        <a:spcAft>
                          <a:spcPts val="0"/>
                        </a:spcAft>
                      </a:pPr>
                      <a:r>
                        <a:rPr lang="en-GB" sz="1050" kern="1200" noProof="0">
                          <a:solidFill>
                            <a:schemeClr val="tx1"/>
                          </a:solidFill>
                          <a:effectLst/>
                          <a:latin typeface="+mn-lt"/>
                          <a:ea typeface="Calibri" panose="020F0502020204030204" pitchFamily="34" charset="0"/>
                          <a:cs typeface="+mn-cs"/>
                        </a:rPr>
                        <a:t>8</a:t>
                      </a:r>
                      <a:endParaRPr lang="en-GB" sz="105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50" kern="1200" noProof="0" dirty="0" err="1">
                          <a:solidFill>
                            <a:schemeClr val="tx1"/>
                          </a:solidFill>
                          <a:effectLst/>
                          <a:latin typeface="+mn-lt"/>
                          <a:ea typeface="等线" panose="02010600030101010101" pitchFamily="2" charset="-122"/>
                          <a:cs typeface="+mn-cs"/>
                        </a:rPr>
                        <a:t>MExpo</a:t>
                      </a:r>
                      <a:r>
                        <a:rPr lang="en-GB" sz="1050" kern="1200" noProof="0" dirty="0">
                          <a:solidFill>
                            <a:schemeClr val="tx1"/>
                          </a:solidFill>
                          <a:effectLst/>
                          <a:latin typeface="+mn-lt"/>
                          <a:ea typeface="等线" panose="02010600030101010101" pitchFamily="2" charset="-122"/>
                          <a:cs typeface="+mn-cs"/>
                        </a:rPr>
                        <a: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2824529"/>
                  </a:ext>
                </a:extLst>
              </a:tr>
              <a:tr h="123550">
                <a:tc>
                  <a:txBody>
                    <a:bodyPr/>
                    <a:lstStyle/>
                    <a:p>
                      <a:pPr marL="0" marR="0" algn="ctr" defTabSz="1219170" rtl="0" eaLnBrk="1" latinLnBrk="0" hangingPunct="1">
                        <a:spcBef>
                          <a:spcPts val="0"/>
                        </a:spcBef>
                        <a:spcAft>
                          <a:spcPts val="0"/>
                        </a:spcAft>
                      </a:pPr>
                      <a:r>
                        <a:rPr lang="en-GB" sz="1050" kern="1200" noProof="0" dirty="0">
                          <a:solidFill>
                            <a:schemeClr val="tx1"/>
                          </a:solidFill>
                          <a:effectLst/>
                          <a:latin typeface="+mn-lt"/>
                          <a:ea typeface="Calibri" panose="020F0502020204030204" pitchFamily="34" charset="0"/>
                          <a:cs typeface="+mn-cs"/>
                        </a:rPr>
                        <a:t>9</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50" kern="1200" noProof="0" dirty="0">
                          <a:solidFill>
                            <a:schemeClr val="tx1"/>
                          </a:solidFill>
                          <a:effectLst/>
                          <a:latin typeface="+mn-lt"/>
                          <a:ea typeface="等线" panose="02010600030101010101" pitchFamily="2" charset="-122"/>
                          <a:cs typeface="+mn-cs"/>
                        </a:rPr>
                        <a:t>CCL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5741194"/>
                  </a:ext>
                </a:extLst>
              </a:tr>
              <a:tr h="123550">
                <a:tc>
                  <a:txBody>
                    <a:bodyPr/>
                    <a:lstStyle/>
                    <a:p>
                      <a:pPr marL="0" marR="0" algn="ctr" defTabSz="1219170" rtl="0" eaLnBrk="1" latinLnBrk="0" hangingPunct="1">
                        <a:spcBef>
                          <a:spcPts val="0"/>
                        </a:spcBef>
                        <a:spcAft>
                          <a:spcPts val="0"/>
                        </a:spcAft>
                      </a:pPr>
                      <a:r>
                        <a:rPr lang="en-GB" sz="1050" kern="1200" noProof="0" dirty="0">
                          <a:solidFill>
                            <a:schemeClr val="tx1"/>
                          </a:solidFill>
                          <a:effectLst/>
                          <a:latin typeface="+mn-lt"/>
                          <a:ea typeface="Calibri" panose="020F0502020204030204" pitchFamily="34" charset="0"/>
                          <a:cs typeface="+mn-cs"/>
                        </a:rPr>
                        <a:t>10</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50" kern="1200" dirty="0">
                          <a:solidFill>
                            <a:schemeClr val="tx1"/>
                          </a:solidFill>
                          <a:effectLst/>
                          <a:latin typeface="+mn-lt"/>
                          <a:ea typeface="等线" panose="02010600030101010101" pitchFamily="2" charset="-122"/>
                          <a:cs typeface="+mn-cs"/>
                        </a:rPr>
                        <a:t> </a:t>
                      </a:r>
                      <a:r>
                        <a:rPr lang="en-US" sz="1050" kern="1200" dirty="0" err="1">
                          <a:solidFill>
                            <a:schemeClr val="tx1"/>
                          </a:solidFill>
                          <a:effectLst/>
                          <a:latin typeface="+mn-lt"/>
                          <a:ea typeface="等线" panose="02010600030101010101" pitchFamily="2" charset="-122"/>
                          <a:cs typeface="+mn-cs"/>
                        </a:rPr>
                        <a:t>AdNRM</a:t>
                      </a:r>
                      <a:endParaRPr lang="en-US" sz="105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01627058"/>
                  </a:ext>
                </a:extLst>
              </a:tr>
              <a:tr h="127981">
                <a:tc>
                  <a:txBody>
                    <a:bodyPr/>
                    <a:lstStyle/>
                    <a:p>
                      <a:pPr marL="0" marR="0" algn="ctr" defTabSz="1219170" rtl="0" eaLnBrk="1" latinLnBrk="0" hangingPunct="1">
                        <a:spcBef>
                          <a:spcPts val="0"/>
                        </a:spcBef>
                        <a:spcAft>
                          <a:spcPts val="0"/>
                        </a:spcAft>
                      </a:pPr>
                      <a:r>
                        <a:rPr lang="en-GB" sz="1050" kern="1200" noProof="0" dirty="0">
                          <a:solidFill>
                            <a:schemeClr val="tx1"/>
                          </a:solidFill>
                          <a:effectLst/>
                          <a:latin typeface="+mn-lt"/>
                          <a:ea typeface="Calibri" panose="020F0502020204030204" pitchFamily="34" charset="0"/>
                          <a:cs typeface="+mn-cs"/>
                        </a:rPr>
                        <a:t>11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fr-FR" sz="1050" kern="1200" dirty="0">
                          <a:solidFill>
                            <a:schemeClr val="tx1"/>
                          </a:solidFill>
                          <a:effectLst/>
                          <a:latin typeface="+mn-lt"/>
                          <a:ea typeface="等线" panose="02010600030101010101" pitchFamily="2" charset="-122"/>
                          <a:cs typeface="+mn-cs"/>
                        </a:rPr>
                        <a:t> PM/KPI/Trace/MDT/QoE/SON </a:t>
                      </a:r>
                      <a:r>
                        <a:rPr lang="fr-FR" sz="1050" kern="1200" dirty="0" err="1">
                          <a:solidFill>
                            <a:schemeClr val="tx1"/>
                          </a:solidFill>
                          <a:effectLst/>
                          <a:latin typeface="+mn-lt"/>
                          <a:ea typeface="等线" panose="02010600030101010101" pitchFamily="2" charset="-122"/>
                          <a:cs typeface="+mn-cs"/>
                        </a:rPr>
                        <a:t>enhancement</a:t>
                      </a:r>
                      <a:endParaRPr lang="fr-FR" sz="105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75026369"/>
                  </a:ext>
                </a:extLst>
              </a:tr>
              <a:tr h="116159">
                <a:tc>
                  <a:txBody>
                    <a:bodyPr/>
                    <a:lstStyle/>
                    <a:p>
                      <a:pPr marL="0" marR="0" algn="ctr" defTabSz="1219170" rtl="0" eaLnBrk="1" fontAlgn="t" latinLnBrk="0" hangingPunct="1">
                        <a:spcBef>
                          <a:spcPts val="0"/>
                        </a:spcBef>
                        <a:spcAft>
                          <a:spcPts val="0"/>
                        </a:spcAft>
                      </a:pPr>
                      <a:r>
                        <a:rPr lang="en-US" sz="1050" kern="1200" dirty="0">
                          <a:solidFill>
                            <a:schemeClr val="tx1"/>
                          </a:solidFill>
                          <a:effectLst/>
                          <a:latin typeface="+mn-lt"/>
                          <a:ea typeface="等线" panose="02010600030101010101" pitchFamily="2" charset="-122"/>
                          <a:cs typeface="+mn-cs"/>
                        </a:rPr>
                        <a:t>12</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50" kern="1200" dirty="0">
                          <a:solidFill>
                            <a:schemeClr val="tx1"/>
                          </a:solidFill>
                          <a:effectLst/>
                          <a:latin typeface="+mn-lt"/>
                          <a:ea typeface="等线" panose="02010600030101010101" pitchFamily="2" charset="-122"/>
                          <a:cs typeface="+mn-cs"/>
                        </a:rPr>
                        <a:t> NWDAFM</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807021"/>
                  </a:ext>
                </a:extLst>
              </a:tr>
              <a:tr h="116159">
                <a:tc>
                  <a:txBody>
                    <a:bodyPr/>
                    <a:lstStyle/>
                    <a:p>
                      <a:pPr marL="0" marR="0" algn="ctr" defTabSz="1219170" rtl="0" eaLnBrk="1" fontAlgn="t" latinLnBrk="0" hangingPunct="1">
                        <a:spcBef>
                          <a:spcPts val="0"/>
                        </a:spcBef>
                        <a:spcAft>
                          <a:spcPts val="0"/>
                        </a:spcAft>
                      </a:pPr>
                      <a:r>
                        <a:rPr lang="en-US" sz="1050" kern="1200" dirty="0">
                          <a:solidFill>
                            <a:schemeClr val="tx1"/>
                          </a:solidFill>
                          <a:effectLst/>
                          <a:latin typeface="+mn-lt"/>
                          <a:ea typeface="等线" panose="02010600030101010101" pitchFamily="2" charset="-122"/>
                          <a:cs typeface="+mn-cs"/>
                        </a:rPr>
                        <a:t>13</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50" kern="1200" dirty="0">
                          <a:solidFill>
                            <a:schemeClr val="tx1"/>
                          </a:solidFill>
                          <a:effectLst/>
                          <a:latin typeface="+mn-lt"/>
                          <a:ea typeface="等线" panose="02010600030101010101" pitchFamily="2" charset="-122"/>
                          <a:cs typeface="+mn-cs"/>
                        </a:rPr>
                        <a:t> XR management</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273345550"/>
                  </a:ext>
                </a:extLst>
              </a:tr>
              <a:tr h="227037">
                <a:tc>
                  <a:txBody>
                    <a:bodyPr/>
                    <a:lstStyle/>
                    <a:p>
                      <a:pPr marL="0" marR="0" algn="ctr" defTabSz="1219170" rtl="0" eaLnBrk="1" fontAlgn="t" latinLnBrk="0" hangingPunct="1">
                        <a:spcBef>
                          <a:spcPts val="0"/>
                        </a:spcBef>
                        <a:spcAft>
                          <a:spcPts val="0"/>
                        </a:spcAft>
                      </a:pPr>
                      <a:r>
                        <a:rPr lang="en-US" sz="1050" kern="1200" dirty="0">
                          <a:solidFill>
                            <a:schemeClr val="tx1"/>
                          </a:solidFill>
                          <a:effectLst/>
                          <a:latin typeface="+mn-lt"/>
                          <a:ea typeface="等线" panose="02010600030101010101" pitchFamily="2" charset="-122"/>
                          <a:cs typeface="+mn-cs"/>
                        </a:rPr>
                        <a:t>14</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altLang="zh-CN" sz="1050" b="0" i="0" u="none" strike="noStrike" dirty="0">
                          <a:solidFill>
                            <a:schemeClr val="tx1"/>
                          </a:solidFill>
                          <a:effectLst/>
                          <a:latin typeface="+mn-lt"/>
                          <a:ea typeface="+mn-ea"/>
                        </a:rPr>
                        <a:t>Unified Management interface for Multi-RAT support</a:t>
                      </a:r>
                      <a:endParaRPr lang="en-US" sz="105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14453793"/>
                  </a:ext>
                </a:extLst>
              </a:tr>
              <a:tr h="227037">
                <a:tc>
                  <a:txBody>
                    <a:bodyPr/>
                    <a:lstStyle/>
                    <a:p>
                      <a:pPr marL="0" marR="0" algn="ctr" defTabSz="1219170" rtl="0" eaLnBrk="1" fontAlgn="t" latinLnBrk="0" hangingPunct="1">
                        <a:spcBef>
                          <a:spcPts val="0"/>
                        </a:spcBef>
                        <a:spcAft>
                          <a:spcPts val="0"/>
                        </a:spcAft>
                      </a:pPr>
                      <a:r>
                        <a:rPr lang="en-US" altLang="zh-CN" sz="1050" kern="1200" dirty="0">
                          <a:solidFill>
                            <a:srgbClr val="0000FF"/>
                          </a:solidFill>
                          <a:effectLst/>
                          <a:latin typeface="+mn-lt"/>
                          <a:ea typeface="等线" panose="02010600030101010101" pitchFamily="2" charset="-122"/>
                          <a:cs typeface="+mn-cs"/>
                        </a:rPr>
                        <a:t>SA5#163</a:t>
                      </a:r>
                      <a:endParaRPr lang="en-US" sz="1050" kern="1200" dirty="0">
                        <a:solidFill>
                          <a:srgbClr val="0000FF"/>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50" kern="1200" dirty="0">
                          <a:solidFill>
                            <a:srgbClr val="0000FF"/>
                          </a:solidFill>
                          <a:effectLst/>
                          <a:latin typeface="+mn-lt"/>
                          <a:ea typeface="等线" panose="02010600030101010101" pitchFamily="2" charset="-122"/>
                          <a:cs typeface="+mn-cs"/>
                        </a:rPr>
                        <a:t>Life Cycle Management (LCM) of NF Deployment </a:t>
                      </a:r>
                      <a:r>
                        <a:rPr lang="en-US" altLang="zh-CN" sz="1050" b="0" i="0" u="none" strike="noStrike" dirty="0">
                          <a:solidFill>
                            <a:srgbClr val="0000FF"/>
                          </a:solidFill>
                          <a:effectLst/>
                          <a:latin typeface="+mn-lt"/>
                          <a:ea typeface="+mn-ea"/>
                        </a:rPr>
                        <a:t>(wait for SA approval)</a:t>
                      </a:r>
                      <a:endParaRPr lang="en-US" sz="1050" kern="1200" dirty="0">
                        <a:solidFill>
                          <a:srgbClr val="0000FF"/>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rgbClr val="0000FF"/>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670597"/>
                  </a:ext>
                </a:extLst>
              </a:tr>
              <a:tr h="227037">
                <a:tc>
                  <a:txBody>
                    <a:bodyPr/>
                    <a:lstStyle/>
                    <a:p>
                      <a:pPr marL="0" marR="0" algn="ctr" defTabSz="1219170" rtl="0" eaLnBrk="1" fontAlgn="t" latinLnBrk="0" hangingPunct="1">
                        <a:spcBef>
                          <a:spcPts val="0"/>
                        </a:spcBef>
                        <a:spcAft>
                          <a:spcPts val="0"/>
                        </a:spcAft>
                      </a:pPr>
                      <a:r>
                        <a:rPr lang="en-US" sz="1050" kern="1200" dirty="0">
                          <a:solidFill>
                            <a:srgbClr val="00B050"/>
                          </a:solidFill>
                          <a:effectLst/>
                          <a:latin typeface="+mn-lt"/>
                          <a:ea typeface="等线" panose="02010600030101010101" pitchFamily="2" charset="-122"/>
                          <a:cs typeface="+mn-cs"/>
                        </a:rPr>
                        <a:t>SA5#164</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50" kern="1200" dirty="0">
                          <a:solidFill>
                            <a:srgbClr val="00B050"/>
                          </a:solidFill>
                          <a:effectLst/>
                          <a:latin typeface="+mn-lt"/>
                          <a:ea typeface="等线" panose="02010600030101010101" pitchFamily="2" charset="-122"/>
                          <a:cs typeface="+mn-cs"/>
                        </a:rPr>
                        <a:t>Management for SECHAND (wait for SA approval)</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rgbClr val="00B050"/>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510989432"/>
                  </a:ext>
                </a:extLst>
              </a:tr>
              <a:tr h="337916">
                <a:tc>
                  <a:txBody>
                    <a:bodyPr/>
                    <a:lstStyle/>
                    <a:p>
                      <a:pPr marL="0" marR="0" algn="ctr" defTabSz="1219170" rtl="0" eaLnBrk="1" fontAlgn="t" latinLnBrk="0" hangingPunct="1">
                        <a:spcBef>
                          <a:spcPts val="0"/>
                        </a:spcBef>
                        <a:spcAft>
                          <a:spcPts val="0"/>
                        </a:spcAft>
                      </a:pPr>
                      <a:r>
                        <a:rPr lang="en-US" sz="1050" kern="1200" dirty="0">
                          <a:solidFill>
                            <a:srgbClr val="00B050"/>
                          </a:solidFill>
                          <a:effectLst/>
                          <a:latin typeface="+mn-lt"/>
                          <a:ea typeface="等线" panose="02010600030101010101" pitchFamily="2" charset="-122"/>
                          <a:cs typeface="+mn-cs"/>
                        </a:rPr>
                        <a:t>SA5#164</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50" kern="1200" dirty="0">
                          <a:solidFill>
                            <a:srgbClr val="00B050"/>
                          </a:solidFill>
                          <a:effectLst/>
                          <a:latin typeface="+mn-lt"/>
                          <a:ea typeface="等线" panose="02010600030101010101" pitchFamily="2" charset="-122"/>
                          <a:cs typeface="+mn-cs"/>
                        </a:rPr>
                        <a:t>Study on Management aspects of Integrated Sensing and Communication (wait for SA approval)</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rgbClr val="00B050"/>
                          </a:solidFill>
                          <a:effectLst/>
                          <a:latin typeface="+mn-lt"/>
                          <a:ea typeface="等线" panose="02010600030101010101" pitchFamily="2" charset="-122"/>
                          <a:cs typeface="+mn-cs"/>
                        </a:rPr>
                        <a:t>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88432614"/>
                  </a:ext>
                </a:extLst>
              </a:tr>
              <a:tr h="116159">
                <a:tc gridSpan="2">
                  <a:txBody>
                    <a:bodyPr/>
                    <a:lstStyle/>
                    <a:p>
                      <a:pPr marL="0" marR="0" algn="ctr" defTabSz="1219170" rtl="0" eaLnBrk="1" fontAlgn="t" latinLnBrk="0" hangingPunct="1">
                        <a:spcBef>
                          <a:spcPts val="0"/>
                        </a:spcBef>
                        <a:spcAft>
                          <a:spcPts val="0"/>
                        </a:spcAft>
                      </a:pPr>
                      <a:r>
                        <a:rPr lang="en-US" altLang="zh-CN" sz="1050" b="1" kern="1200" dirty="0">
                          <a:solidFill>
                            <a:schemeClr val="tx1"/>
                          </a:solidFill>
                          <a:effectLst/>
                          <a:latin typeface="+mn-lt"/>
                          <a:ea typeface="等线" panose="02010600030101010101" pitchFamily="2" charset="-122"/>
                          <a:cs typeface="+mn-cs"/>
                        </a:rPr>
                        <a:t>Total TU</a:t>
                      </a:r>
                      <a:endParaRPr lang="en-US" sz="105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defTabSz="1219170" rtl="0" eaLnBrk="1" fontAlgn="t" latinLnBrk="0" hangingPunct="1">
                        <a:spcBef>
                          <a:spcPts val="0"/>
                        </a:spcBef>
                        <a:spcAft>
                          <a:spcPts val="0"/>
                        </a:spcAft>
                      </a:pPr>
                      <a:endParaRPr lang="en-US" sz="1200" kern="1200" dirty="0">
                        <a:solidFill>
                          <a:schemeClr val="tx1"/>
                        </a:solidFill>
                        <a:effectLst/>
                        <a:latin typeface="Calibri" panose="020F0502020204030204" pitchFamily="34" charset="0"/>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50" kern="1200" dirty="0">
                          <a:solidFill>
                            <a:srgbClr val="00B050"/>
                          </a:solidFill>
                          <a:effectLst/>
                          <a:latin typeface="+mn-lt"/>
                          <a:ea typeface="等线" panose="02010600030101010101" pitchFamily="2" charset="-122"/>
                          <a:cs typeface="+mn-cs"/>
                        </a:rPr>
                        <a:t>75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26680921"/>
                  </a:ext>
                </a:extLst>
              </a:tr>
            </a:tbl>
          </a:graphicData>
        </a:graphic>
      </p:graphicFrame>
      <p:graphicFrame>
        <p:nvGraphicFramePr>
          <p:cNvPr id="114" name="Table 113">
            <a:extLst>
              <a:ext uri="{FF2B5EF4-FFF2-40B4-BE49-F238E27FC236}">
                <a16:creationId xmlns:a16="http://schemas.microsoft.com/office/drawing/2014/main" id="{06B1AB5C-1B44-4CEC-B653-6412312A3671}"/>
              </a:ext>
            </a:extLst>
          </p:cNvPr>
          <p:cNvGraphicFramePr>
            <a:graphicFrameLocks noGrp="1"/>
          </p:cNvGraphicFramePr>
          <p:nvPr>
            <p:extLst>
              <p:ext uri="{D42A27DB-BD31-4B8C-83A1-F6EECF244321}">
                <p14:modId xmlns:p14="http://schemas.microsoft.com/office/powerpoint/2010/main" val="2357872463"/>
              </p:ext>
            </p:extLst>
          </p:nvPr>
        </p:nvGraphicFramePr>
        <p:xfrm>
          <a:off x="4494179" y="725874"/>
          <a:ext cx="4396902" cy="2994192"/>
        </p:xfrm>
        <a:graphic>
          <a:graphicData uri="http://schemas.openxmlformats.org/drawingml/2006/table">
            <a:tbl>
              <a:tblPr/>
              <a:tblGrid>
                <a:gridCol w="728335">
                  <a:extLst>
                    <a:ext uri="{9D8B030D-6E8A-4147-A177-3AD203B41FA5}">
                      <a16:colId xmlns:a16="http://schemas.microsoft.com/office/drawing/2014/main" val="741829743"/>
                    </a:ext>
                  </a:extLst>
                </a:gridCol>
                <a:gridCol w="2987575">
                  <a:extLst>
                    <a:ext uri="{9D8B030D-6E8A-4147-A177-3AD203B41FA5}">
                      <a16:colId xmlns:a16="http://schemas.microsoft.com/office/drawing/2014/main" val="2458045276"/>
                    </a:ext>
                  </a:extLst>
                </a:gridCol>
                <a:gridCol w="680992">
                  <a:extLst>
                    <a:ext uri="{9D8B030D-6E8A-4147-A177-3AD203B41FA5}">
                      <a16:colId xmlns:a16="http://schemas.microsoft.com/office/drawing/2014/main" val="1273598805"/>
                    </a:ext>
                  </a:extLst>
                </a:gridCol>
              </a:tblGrid>
              <a:tr h="43894">
                <a:tc>
                  <a:txBody>
                    <a:bodyPr/>
                    <a:lstStyle/>
                    <a:p>
                      <a:pPr algn="ctr" fontAlgn="t"/>
                      <a:r>
                        <a:rPr lang="en-US" sz="11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100" b="1" kern="1200" dirty="0">
                          <a:solidFill>
                            <a:schemeClr val="tx1"/>
                          </a:solidFill>
                          <a:effectLst/>
                          <a:latin typeface="+mn-lt"/>
                          <a:ea typeface="等线" panose="02010600030101010101" pitchFamily="2" charset="-122"/>
                          <a:cs typeface="+mn-cs"/>
                        </a:rPr>
                        <a:t>Rel-20 </a:t>
                      </a:r>
                      <a:r>
                        <a:rPr lang="en-US" altLang="zh-CN" sz="1100" b="1" kern="1200" dirty="0">
                          <a:solidFill>
                            <a:schemeClr val="tx1"/>
                          </a:solidFill>
                          <a:effectLst/>
                          <a:latin typeface="+mn-lt"/>
                          <a:ea typeface="等线" panose="02010600030101010101" pitchFamily="2" charset="-122"/>
                          <a:cs typeface="+mn-cs"/>
                        </a:rPr>
                        <a:t>5GA topics</a:t>
                      </a:r>
                      <a:endParaRPr lang="en-US" sz="11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1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261916">
                <a:tc>
                  <a:txBody>
                    <a:bodyPr/>
                    <a:lstStyle/>
                    <a:p>
                      <a:pPr marL="0" marR="0" algn="ctr">
                        <a:spcBef>
                          <a:spcPts val="0"/>
                        </a:spcBef>
                        <a:spcAft>
                          <a:spcPts val="0"/>
                        </a:spcAft>
                      </a:pPr>
                      <a:r>
                        <a:rPr lang="en-GB" sz="1050" b="1"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algn="l">
                        <a:spcBef>
                          <a:spcPts val="0"/>
                        </a:spcBef>
                        <a:spcAft>
                          <a:spcPts val="0"/>
                        </a:spcAft>
                      </a:pPr>
                      <a:r>
                        <a:rPr lang="en-GB" altLang="zh-CN" sz="1050" noProof="0" dirty="0">
                          <a:solidFill>
                            <a:schemeClr val="tx1"/>
                          </a:solidFill>
                          <a:effectLst/>
                          <a:latin typeface="Calibri" panose="020F0502020204030204" pitchFamily="34" charset="0"/>
                          <a:ea typeface="Calibri" panose="020F0502020204030204" pitchFamily="34" charset="0"/>
                        </a:rPr>
                        <a:t>Charging Aspects of CAPIF </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050" b="0" i="0" u="none" strike="noStrike" dirty="0">
                          <a:solidFill>
                            <a:srgbClr val="000000"/>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r h="261916">
                <a:tc>
                  <a:txBody>
                    <a:bodyPr/>
                    <a:lstStyle/>
                    <a:p>
                      <a:pPr marL="0" marR="0" algn="ctr">
                        <a:spcBef>
                          <a:spcPts val="0"/>
                        </a:spcBef>
                        <a:spcAft>
                          <a:spcPts val="0"/>
                        </a:spcAft>
                      </a:pPr>
                      <a:r>
                        <a:rPr lang="en-GB" sz="1050" b="1" noProof="0" dirty="0">
                          <a:solidFill>
                            <a:schemeClr val="tx1"/>
                          </a:solidFill>
                          <a:effectLst/>
                          <a:latin typeface="+mn-lt"/>
                          <a:ea typeface="Calibri" panose="020F0502020204030204" pitchFamily="34" charset="0"/>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b="0" i="0" u="none" strike="noStrike" dirty="0">
                          <a:solidFill>
                            <a:schemeClr val="tx1"/>
                          </a:solidFill>
                          <a:effectLst/>
                          <a:latin typeface="+mn-lt"/>
                          <a:ea typeface="+mn-ea"/>
                        </a:rPr>
                        <a:t>5GA roaming charging reliability enhancement</a:t>
                      </a:r>
                      <a:endParaRPr lang="en-GB" altLang="zh-CN" sz="105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6</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514901370"/>
                  </a:ext>
                </a:extLst>
              </a:tr>
              <a:tr h="261916">
                <a:tc>
                  <a:txBody>
                    <a:bodyPr/>
                    <a:lstStyle/>
                    <a:p>
                      <a:pPr marL="0" marR="0" algn="ctr">
                        <a:spcBef>
                          <a:spcPts val="0"/>
                        </a:spcBef>
                        <a:spcAft>
                          <a:spcPts val="0"/>
                        </a:spcAft>
                      </a:pPr>
                      <a:r>
                        <a:rPr lang="en-GB" sz="1050" b="1" noProof="0" dirty="0">
                          <a:solidFill>
                            <a:schemeClr val="tx1"/>
                          </a:solidFill>
                          <a:effectLst/>
                          <a:latin typeface="+mn-lt"/>
                          <a:ea typeface="Calibri" panose="020F0502020204030204" pitchFamily="34" charset="0"/>
                        </a:rPr>
                        <a:t>3</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b="0" i="0" u="none" strike="noStrike" dirty="0">
                          <a:solidFill>
                            <a:schemeClr val="tx1"/>
                          </a:solidFill>
                          <a:effectLst/>
                          <a:latin typeface="+mn-lt"/>
                          <a:ea typeface="+mn-ea"/>
                        </a:rPr>
                        <a:t>Charging aspects for XRM</a:t>
                      </a:r>
                      <a:endParaRPr lang="en-GB" altLang="zh-CN" sz="105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5</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1745856"/>
                  </a:ext>
                </a:extLst>
              </a:tr>
              <a:tr h="26191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FF"/>
                          </a:solidFill>
                          <a:effectLst/>
                          <a:latin typeface="Calibri" panose="020F0502020204030204" pitchFamily="34" charset="0"/>
                          <a:ea typeface="等线" panose="02010600030101010101" pitchFamily="2" charset="-122"/>
                          <a:cs typeface="+mn-cs"/>
                        </a:rPr>
                        <a:t>SA5#163</a:t>
                      </a:r>
                      <a:endParaRPr lang="en-GB" sz="1050" b="1"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00FF"/>
                          </a:solidFill>
                          <a:effectLst/>
                          <a:latin typeface="Calibri" panose="020F0502020204030204" pitchFamily="34" charset="0"/>
                          <a:ea typeface="Calibri" panose="020F0502020204030204" pitchFamily="34" charset="0"/>
                        </a:rPr>
                        <a:t>SID on 5GA Charging aspects of ISAC (endorsed)</a:t>
                      </a:r>
                      <a:endParaRPr lang="en-GB" altLang="zh-CN" sz="1050" noProof="0" dirty="0">
                        <a:solidFill>
                          <a:srgbClr val="0000FF"/>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561576386"/>
                  </a:ext>
                </a:extLst>
              </a:tr>
              <a:tr h="26191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FF"/>
                          </a:solidFill>
                          <a:effectLst/>
                          <a:latin typeface="Calibri" panose="020F0502020204030204" pitchFamily="34" charset="0"/>
                          <a:ea typeface="等线" panose="02010600030101010101" pitchFamily="2" charset="-122"/>
                          <a:cs typeface="+mn-cs"/>
                        </a:rPr>
                        <a:t>SA5#163</a:t>
                      </a:r>
                      <a:endParaRPr lang="en-GB" sz="1050" b="1"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00FF"/>
                          </a:solidFill>
                          <a:effectLst/>
                          <a:latin typeface="Calibri" panose="020F0502020204030204" pitchFamily="34" charset="0"/>
                          <a:ea typeface="Calibri" panose="020F0502020204030204" pitchFamily="34" charset="0"/>
                        </a:rPr>
                        <a:t>Charging aspects of next generation real time communication services phase 3 (endorsed)</a:t>
                      </a:r>
                      <a:endParaRPr lang="en-GB" altLang="zh-CN" sz="1050" noProof="0" dirty="0">
                        <a:solidFill>
                          <a:srgbClr val="0000FF"/>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4</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43788681"/>
                  </a:ext>
                </a:extLst>
              </a:tr>
              <a:tr h="26191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B050"/>
                          </a:solidFill>
                          <a:effectLst/>
                          <a:latin typeface="Calibri" panose="020F0502020204030204" pitchFamily="34" charset="0"/>
                          <a:ea typeface="等线" panose="02010600030101010101" pitchFamily="2" charset="-122"/>
                          <a:cs typeface="+mn-cs"/>
                        </a:rPr>
                        <a:t>SA5#164</a:t>
                      </a:r>
                      <a:endParaRPr lang="en-GB" altLang="zh-CN" sz="1050" b="1" noProof="0" dirty="0">
                        <a:solidFill>
                          <a:srgbClr val="00B050"/>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B050"/>
                          </a:solidFill>
                          <a:effectLst/>
                          <a:latin typeface="Calibri" panose="020F0502020204030204" pitchFamily="34" charset="0"/>
                          <a:ea typeface="Calibri" panose="020F0502020204030204" pitchFamily="34" charset="0"/>
                        </a:rPr>
                        <a:t>Charging enhancements of next generation real time communication services phase 2 (wait for SA approval)</a:t>
                      </a:r>
                      <a:endParaRPr lang="en-GB" altLang="zh-CN" sz="1050" noProof="0" dirty="0">
                        <a:solidFill>
                          <a:srgbClr val="00B050"/>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B050"/>
                          </a:solidFill>
                          <a:effectLst/>
                          <a:latin typeface="+mn-lt"/>
                          <a:ea typeface="等线" panose="02010600030101010101" pitchFamily="2" charset="-122"/>
                        </a:rPr>
                        <a:t>4</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775174880"/>
                  </a:ext>
                </a:extLst>
              </a:tr>
              <a:tr h="26191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B050"/>
                          </a:solidFill>
                          <a:effectLst/>
                          <a:latin typeface="Calibri" panose="020F0502020204030204" pitchFamily="34" charset="0"/>
                          <a:ea typeface="等线" panose="02010600030101010101" pitchFamily="2" charset="-122"/>
                          <a:cs typeface="+mn-cs"/>
                        </a:rPr>
                        <a:t>SA5#164</a:t>
                      </a:r>
                      <a:endParaRPr lang="en-GB" sz="1050" b="1" noProof="0" dirty="0">
                        <a:solidFill>
                          <a:srgbClr val="00B050"/>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B050"/>
                          </a:solidFill>
                          <a:effectLst/>
                          <a:latin typeface="Calibri" panose="020F0502020204030204" pitchFamily="34" charset="0"/>
                          <a:ea typeface="Calibri" panose="020F0502020204030204" pitchFamily="34" charset="0"/>
                        </a:rPr>
                        <a:t>Study on 5GA Charging aspects of integrated sensing and communications (wait for SA approval)</a:t>
                      </a:r>
                      <a:endParaRPr lang="en-GB" altLang="zh-CN" sz="1050" noProof="0" dirty="0">
                        <a:solidFill>
                          <a:srgbClr val="00B050"/>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B050"/>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741479055"/>
                  </a:ext>
                </a:extLst>
              </a:tr>
              <a:tr h="26191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B050"/>
                          </a:solidFill>
                          <a:effectLst/>
                          <a:latin typeface="Calibri" panose="020F0502020204030204" pitchFamily="34" charset="0"/>
                          <a:ea typeface="等线" panose="02010600030101010101" pitchFamily="2" charset="-122"/>
                          <a:cs typeface="+mn-cs"/>
                        </a:rPr>
                        <a:t>SA5#164</a:t>
                      </a:r>
                      <a:endParaRPr lang="en-GB" sz="1050" b="1" noProof="0" dirty="0">
                        <a:solidFill>
                          <a:srgbClr val="00B050"/>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B050"/>
                          </a:solidFill>
                          <a:effectLst/>
                          <a:latin typeface="Calibri" panose="020F0502020204030204" pitchFamily="34" charset="0"/>
                          <a:ea typeface="Calibri" panose="020F0502020204030204" pitchFamily="34" charset="0"/>
                        </a:rPr>
                        <a:t>Study on Charging Aspects of satellite access phase 4 (wait for SA approval)</a:t>
                      </a:r>
                      <a:endParaRPr lang="en-GB" altLang="zh-CN" sz="1050" noProof="0" dirty="0">
                        <a:solidFill>
                          <a:srgbClr val="00B050"/>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B050"/>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822280708"/>
                  </a:ext>
                </a:extLst>
              </a:tr>
              <a:tr h="261916">
                <a:tc gridSpan="2">
                  <a:txBody>
                    <a:bodyPr/>
                    <a:lstStyle/>
                    <a:p>
                      <a:pPr marL="0" marR="0" algn="ctr">
                        <a:spcBef>
                          <a:spcPts val="0"/>
                        </a:spcBef>
                        <a:spcAft>
                          <a:spcPts val="0"/>
                        </a:spcAft>
                      </a:pPr>
                      <a:r>
                        <a:rPr lang="en-US" altLang="zh-CN" sz="1050" b="1" noProof="0" dirty="0">
                          <a:solidFill>
                            <a:schemeClr val="tx1"/>
                          </a:solidFill>
                          <a:effectLst/>
                          <a:latin typeface="+mn-lt"/>
                          <a:ea typeface="Calibri" panose="020F0502020204030204" pitchFamily="34" charset="0"/>
                        </a:rPr>
                        <a:t>Total TU</a:t>
                      </a:r>
                      <a:endParaRPr lang="en-GB" sz="1050" b="1"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33</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363458"/>
                  </a:ext>
                </a:extLst>
              </a:tr>
            </a:tbl>
          </a:graphicData>
        </a:graphic>
      </p:graphicFrame>
    </p:spTree>
    <p:extLst>
      <p:ext uri="{BB962C8B-B14F-4D97-AF65-F5344CB8AC3E}">
        <p14:creationId xmlns:p14="http://schemas.microsoft.com/office/powerpoint/2010/main" val="32978110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5</a:t>
            </a:r>
            <a:r>
              <a:rPr lang="en-US" altLang="zh-CN" sz="2800" b="1" dirty="0">
                <a:solidFill>
                  <a:schemeClr val="tx1"/>
                </a:solidFill>
              </a:rPr>
              <a:t>GA</a:t>
            </a:r>
            <a:r>
              <a:rPr lang="en-US" altLang="en-US" sz="2800" b="1" dirty="0">
                <a:solidFill>
                  <a:schemeClr val="tx1"/>
                </a:solidFill>
              </a:rPr>
              <a:t> </a:t>
            </a:r>
          </a:p>
        </p:txBody>
      </p:sp>
      <p:grpSp>
        <p:nvGrpSpPr>
          <p:cNvPr id="224" name="Group 223">
            <a:extLst>
              <a:ext uri="{FF2B5EF4-FFF2-40B4-BE49-F238E27FC236}">
                <a16:creationId xmlns:a16="http://schemas.microsoft.com/office/drawing/2014/main" id="{75134C57-6000-482E-AC79-767C66EA46FD}"/>
              </a:ext>
            </a:extLst>
          </p:cNvPr>
          <p:cNvGrpSpPr/>
          <p:nvPr/>
        </p:nvGrpSpPr>
        <p:grpSpPr>
          <a:xfrm>
            <a:off x="432816" y="798576"/>
            <a:ext cx="8524207" cy="4019713"/>
            <a:chOff x="148982" y="178739"/>
            <a:chExt cx="11945383" cy="6592719"/>
          </a:xfrm>
        </p:grpSpPr>
        <p:sp>
          <p:nvSpPr>
            <p:cNvPr id="225" name="Title 1">
              <a:extLst>
                <a:ext uri="{FF2B5EF4-FFF2-40B4-BE49-F238E27FC236}">
                  <a16:creationId xmlns:a16="http://schemas.microsoft.com/office/drawing/2014/main" id="{E2F2AE4F-EDB9-484B-85CD-1169669089AA}"/>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000" dirty="0"/>
                <a:t>Release 20 5GA timeline with SA5</a:t>
              </a:r>
              <a:endParaRPr lang="en-US" sz="2000" dirty="0"/>
            </a:p>
          </p:txBody>
        </p:sp>
        <p:sp>
          <p:nvSpPr>
            <p:cNvPr id="226" name="Rectangle 225">
              <a:extLst>
                <a:ext uri="{FF2B5EF4-FFF2-40B4-BE49-F238E27FC236}">
                  <a16:creationId xmlns:a16="http://schemas.microsoft.com/office/drawing/2014/main" id="{4C2F095A-4468-454E-AEB9-9A86C8B6E0A8}"/>
                </a:ext>
              </a:extLst>
            </p:cNvPr>
            <p:cNvSpPr/>
            <p:nvPr/>
          </p:nvSpPr>
          <p:spPr>
            <a:xfrm>
              <a:off x="6666129" y="6393777"/>
              <a:ext cx="2496957" cy="328110"/>
            </a:xfrm>
            <a:prstGeom prst="rect">
              <a:avLst/>
            </a:prstGeom>
          </p:spPr>
          <p:txBody>
            <a:bodyPr wrap="none">
              <a:spAutoFit/>
            </a:bodyPr>
            <a:lstStyle/>
            <a:p>
              <a:r>
                <a:rPr lang="en-US" altLang="zh-CN" sz="700" b="1" dirty="0"/>
                <a:t>(updated SA5 based on SP-251191)</a:t>
              </a:r>
              <a:endParaRPr lang="zh-CN" altLang="en-US" sz="700" b="1" dirty="0"/>
            </a:p>
          </p:txBody>
        </p:sp>
        <p:pic>
          <p:nvPicPr>
            <p:cNvPr id="227" name="Picture 226" descr="A logo with a green and black design&#10;&#10;Description automatically generated">
              <a:extLst>
                <a:ext uri="{FF2B5EF4-FFF2-40B4-BE49-F238E27FC236}">
                  <a16:creationId xmlns:a16="http://schemas.microsoft.com/office/drawing/2014/main" id="{7B52920D-E0A1-43DD-B16E-CBDF8C9B39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982" y="178739"/>
              <a:ext cx="1366170" cy="850994"/>
            </a:xfrm>
            <a:prstGeom prst="rect">
              <a:avLst/>
            </a:prstGeom>
          </p:spPr>
        </p:pic>
        <p:sp>
          <p:nvSpPr>
            <p:cNvPr id="228" name="Rectangle 12">
              <a:extLst>
                <a:ext uri="{FF2B5EF4-FFF2-40B4-BE49-F238E27FC236}">
                  <a16:creationId xmlns:a16="http://schemas.microsoft.com/office/drawing/2014/main" id="{CCCEDF3B-7E3C-45BE-B4A1-1DE71740AF44}"/>
                </a:ext>
              </a:extLst>
            </p:cNvPr>
            <p:cNvSpPr>
              <a:spLocks noChangeArrowheads="1"/>
            </p:cNvSpPr>
            <p:nvPr/>
          </p:nvSpPr>
          <p:spPr bwMode="auto">
            <a:xfrm>
              <a:off x="4576904" y="5961323"/>
              <a:ext cx="869950" cy="35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solidFill>
                    <a:srgbClr val="C00000"/>
                  </a:solidFill>
                  <a:latin typeface="Montserrat" panose="00000500000000000000" pitchFamily="2" charset="0"/>
                </a:rPr>
                <a:t>Now</a:t>
              </a:r>
            </a:p>
          </p:txBody>
        </p:sp>
        <p:sp>
          <p:nvSpPr>
            <p:cNvPr id="229" name="Chevron 60">
              <a:extLst>
                <a:ext uri="{FF2B5EF4-FFF2-40B4-BE49-F238E27FC236}">
                  <a16:creationId xmlns:a16="http://schemas.microsoft.com/office/drawing/2014/main" id="{609E242D-6FFD-40C1-B5A6-ADF9885C6E18}"/>
                </a:ext>
              </a:extLst>
            </p:cNvPr>
            <p:cNvSpPr/>
            <p:nvPr/>
          </p:nvSpPr>
          <p:spPr bwMode="auto">
            <a:xfrm>
              <a:off x="4129643" y="5073086"/>
              <a:ext cx="3663006" cy="343350"/>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fr-FR" sz="500" dirty="0">
                  <a:latin typeface="+mn-lt"/>
                  <a:ea typeface="ＭＳ Ｐゴシック" charset="-128"/>
                </a:rPr>
                <a:t>SA5 (5GA OAM/CH Prime) management St.+</a:t>
              </a:r>
              <a:r>
                <a:rPr lang="fr-FR" sz="500" dirty="0" err="1">
                  <a:latin typeface="+mn-lt"/>
                  <a:ea typeface="ＭＳ Ｐゴシック" charset="-128"/>
                </a:rPr>
                <a:t>Norm</a:t>
              </a:r>
              <a:r>
                <a:rPr lang="fr-FR" sz="500" dirty="0">
                  <a:latin typeface="+mn-lt"/>
                  <a:ea typeface="ＭＳ Ｐゴシック" charset="-128"/>
                </a:rPr>
                <a:t> Stage1/2/3</a:t>
              </a:r>
            </a:p>
          </p:txBody>
        </p:sp>
        <p:sp>
          <p:nvSpPr>
            <p:cNvPr id="230" name="Chevron 60">
              <a:extLst>
                <a:ext uri="{FF2B5EF4-FFF2-40B4-BE49-F238E27FC236}">
                  <a16:creationId xmlns:a16="http://schemas.microsoft.com/office/drawing/2014/main" id="{B1B11A4E-CC65-4C57-8306-541A85325B9A}"/>
                </a:ext>
              </a:extLst>
            </p:cNvPr>
            <p:cNvSpPr/>
            <p:nvPr/>
          </p:nvSpPr>
          <p:spPr bwMode="auto">
            <a:xfrm>
              <a:off x="3347759" y="5096140"/>
              <a:ext cx="809818" cy="30709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00" dirty="0">
                  <a:latin typeface="Montserrat" panose="00000500000000000000" pitchFamily="50" charset="0"/>
                  <a:ea typeface="ＭＳ Ｐゴシック" charset="-128"/>
                  <a:cs typeface="Arial" pitchFamily="34" charset="0"/>
                </a:rPr>
                <a:t>OAM/CH Prime </a:t>
              </a:r>
            </a:p>
            <a:p>
              <a:pPr algn="ctr">
                <a:defRPr/>
              </a:pPr>
              <a:r>
                <a:rPr lang="fr-FR" sz="400" dirty="0">
                  <a:latin typeface="Montserrat" panose="00000500000000000000" pitchFamily="50" charset="0"/>
                  <a:ea typeface="ＭＳ Ｐゴシック" charset="-128"/>
                  <a:cs typeface="Arial" pitchFamily="34" charset="0"/>
                </a:rPr>
                <a:t>SID </a:t>
              </a:r>
              <a:r>
                <a:rPr lang="fr-FR" sz="400" dirty="0" err="1">
                  <a:latin typeface="Montserrat" panose="00000500000000000000" pitchFamily="50" charset="0"/>
                  <a:ea typeface="ＭＳ Ｐゴシック" charset="-128"/>
                  <a:cs typeface="Arial" pitchFamily="34" charset="0"/>
                </a:rPr>
                <a:t>def</a:t>
              </a:r>
              <a:r>
                <a:rPr lang="fr-FR" sz="400" dirty="0">
                  <a:latin typeface="Montserrat" panose="00000500000000000000" pitchFamily="50" charset="0"/>
                  <a:ea typeface="ＭＳ Ｐゴシック" charset="-128"/>
                  <a:cs typeface="Arial" pitchFamily="34" charset="0"/>
                </a:rPr>
                <a:t>.</a:t>
              </a:r>
            </a:p>
          </p:txBody>
        </p:sp>
        <p:sp>
          <p:nvSpPr>
            <p:cNvPr id="231" name="TextBox 230">
              <a:extLst>
                <a:ext uri="{FF2B5EF4-FFF2-40B4-BE49-F238E27FC236}">
                  <a16:creationId xmlns:a16="http://schemas.microsoft.com/office/drawing/2014/main" id="{FF299551-295E-4294-8B23-887092646FD0}"/>
                </a:ext>
              </a:extLst>
            </p:cNvPr>
            <p:cNvSpPr txBox="1"/>
            <p:nvPr/>
          </p:nvSpPr>
          <p:spPr>
            <a:xfrm>
              <a:off x="4035741" y="5366993"/>
              <a:ext cx="320207" cy="378587"/>
            </a:xfrm>
            <a:prstGeom prst="rect">
              <a:avLst/>
            </a:prstGeom>
            <a:noFill/>
          </p:spPr>
          <p:txBody>
            <a:bodyPr wrap="square" rtlCol="0">
              <a:spAutoFit/>
            </a:bodyPr>
            <a:lstStyle/>
            <a:p>
              <a:r>
                <a:rPr lang="zh-CN" altLang="en-US" sz="900" b="1" dirty="0">
                  <a:solidFill>
                    <a:srgbClr val="FF3300"/>
                  </a:solidFill>
                  <a:latin typeface="Microsoft YaHei UI" panose="020B0503020204020204" pitchFamily="34" charset="-122"/>
                  <a:ea typeface="Microsoft YaHei UI" panose="020B0503020204020204" pitchFamily="34" charset="-122"/>
                </a:rPr>
                <a:t>①</a:t>
              </a:r>
              <a:endParaRPr lang="zh-CN" altLang="en-US" sz="900" b="1" dirty="0">
                <a:solidFill>
                  <a:srgbClr val="FF3300"/>
                </a:solidFill>
              </a:endParaRPr>
            </a:p>
          </p:txBody>
        </p:sp>
        <p:sp>
          <p:nvSpPr>
            <p:cNvPr id="232" name="Rectangle 231">
              <a:extLst>
                <a:ext uri="{FF2B5EF4-FFF2-40B4-BE49-F238E27FC236}">
                  <a16:creationId xmlns:a16="http://schemas.microsoft.com/office/drawing/2014/main" id="{702F8B83-2CE8-4E64-9DE0-2F8F7381BF34}"/>
                </a:ext>
              </a:extLst>
            </p:cNvPr>
            <p:cNvSpPr/>
            <p:nvPr/>
          </p:nvSpPr>
          <p:spPr>
            <a:xfrm>
              <a:off x="6424774" y="5703872"/>
              <a:ext cx="445087" cy="378587"/>
            </a:xfrm>
            <a:prstGeom prst="rect">
              <a:avLst/>
            </a:prstGeom>
          </p:spPr>
          <p:txBody>
            <a:bodyPr wrap="none">
              <a:spAutoFit/>
            </a:bodyPr>
            <a:lstStyle/>
            <a:p>
              <a:r>
                <a:rPr lang="zh-CN" altLang="en-US" sz="900" b="1" dirty="0">
                  <a:solidFill>
                    <a:srgbClr val="FF3300"/>
                  </a:solidFill>
                  <a:latin typeface="Microsoft YaHei UI" panose="020B0503020204020204" pitchFamily="34" charset="-122"/>
                  <a:ea typeface="Microsoft YaHei UI" panose="020B0503020204020204" pitchFamily="34" charset="-122"/>
                </a:rPr>
                <a:t>②</a:t>
              </a:r>
              <a:endParaRPr lang="zh-CN" altLang="en-US" sz="500" b="1" dirty="0">
                <a:solidFill>
                  <a:srgbClr val="FF3300"/>
                </a:solidFill>
              </a:endParaRPr>
            </a:p>
          </p:txBody>
        </p:sp>
        <p:sp>
          <p:nvSpPr>
            <p:cNvPr id="233" name="Chevron 60">
              <a:extLst>
                <a:ext uri="{FF2B5EF4-FFF2-40B4-BE49-F238E27FC236}">
                  <a16:creationId xmlns:a16="http://schemas.microsoft.com/office/drawing/2014/main" id="{D386B8E5-865B-4A23-9F74-840DD5DE48C6}"/>
                </a:ext>
              </a:extLst>
            </p:cNvPr>
            <p:cNvSpPr/>
            <p:nvPr/>
          </p:nvSpPr>
          <p:spPr bwMode="auto">
            <a:xfrm>
              <a:off x="6529419" y="5436487"/>
              <a:ext cx="1837670" cy="300657"/>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en-US" altLang="zh-CN" sz="500" dirty="0">
                  <a:latin typeface="+mn-lt"/>
                  <a:ea typeface="ＭＳ Ｐゴシック" charset="-128"/>
                </a:rPr>
                <a:t>SA5 </a:t>
              </a:r>
              <a:r>
                <a:rPr lang="en-US" altLang="zh-CN" sz="500">
                  <a:latin typeface="+mn-lt"/>
                  <a:ea typeface="ＭＳ Ｐゴシック" charset="-128"/>
                </a:rPr>
                <a:t>(OAM/CH</a:t>
              </a:r>
              <a:r>
                <a:rPr lang="fr-FR" sz="500" dirty="0">
                  <a:latin typeface="+mn-lt"/>
                  <a:ea typeface="ＭＳ Ｐゴシック" charset="-128"/>
                </a:rPr>
                <a:t> Stage </a:t>
              </a:r>
              <a:r>
                <a:rPr lang="fr-FR" sz="500">
                  <a:latin typeface="+mn-lt"/>
                  <a:ea typeface="ＭＳ Ｐゴシック" charset="-128"/>
                </a:rPr>
                <a:t>2/Stage3 supporting</a:t>
              </a:r>
              <a:r>
                <a:rPr lang="fr-FR" sz="500" dirty="0">
                  <a:latin typeface="+mn-lt"/>
                  <a:ea typeface="ＭＳ Ｐゴシック" charset="-128"/>
                </a:rPr>
                <a:t>) </a:t>
              </a:r>
              <a:r>
                <a:rPr lang="fr-FR" sz="500">
                  <a:latin typeface="+mn-lt"/>
                  <a:ea typeface="ＭＳ Ｐゴシック" charset="-128"/>
                </a:rPr>
                <a:t>SA&amp;RAN </a:t>
              </a:r>
              <a:r>
                <a:rPr lang="fr-FR" altLang="zh-CN" sz="500">
                  <a:latin typeface="+mn-lt"/>
                  <a:ea typeface="ＭＳ Ｐゴシック" charset="-128"/>
                </a:rPr>
                <a:t>(SA5) </a:t>
              </a:r>
              <a:endParaRPr lang="fr-FR" sz="500" dirty="0">
                <a:latin typeface="+mn-lt"/>
                <a:ea typeface="ＭＳ Ｐゴシック" charset="-128"/>
              </a:endParaRPr>
            </a:p>
          </p:txBody>
        </p:sp>
        <p:sp>
          <p:nvSpPr>
            <p:cNvPr id="234" name="Chevron 60">
              <a:extLst>
                <a:ext uri="{FF2B5EF4-FFF2-40B4-BE49-F238E27FC236}">
                  <a16:creationId xmlns:a16="http://schemas.microsoft.com/office/drawing/2014/main" id="{1EACF990-E12C-43C2-9101-85BFFF740A55}"/>
                </a:ext>
              </a:extLst>
            </p:cNvPr>
            <p:cNvSpPr/>
            <p:nvPr/>
          </p:nvSpPr>
          <p:spPr bwMode="auto">
            <a:xfrm>
              <a:off x="5403595" y="5441923"/>
              <a:ext cx="1231248" cy="32029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00" dirty="0">
                  <a:latin typeface="Montserrat" panose="00000500000000000000" pitchFamily="50" charset="0"/>
                  <a:ea typeface="ＭＳ Ｐゴシック" charset="-128"/>
                  <a:cs typeface="Arial" pitchFamily="34" charset="0"/>
                </a:rPr>
                <a:t>OAM/CH </a:t>
              </a:r>
              <a:r>
                <a:rPr lang="fr-FR" sz="400" dirty="0" err="1">
                  <a:latin typeface="Montserrat" panose="00000500000000000000" pitchFamily="50" charset="0"/>
                  <a:ea typeface="ＭＳ Ｐゴシック" charset="-128"/>
                  <a:cs typeface="Arial" pitchFamily="34" charset="0"/>
                </a:rPr>
                <a:t>Supporting</a:t>
              </a:r>
              <a:r>
                <a:rPr lang="fr-FR" sz="400" dirty="0">
                  <a:latin typeface="Montserrat" panose="00000500000000000000" pitchFamily="50" charset="0"/>
                  <a:ea typeface="ＭＳ Ｐゴシック" charset="-128"/>
                  <a:cs typeface="Arial" pitchFamily="34" charset="0"/>
                </a:rPr>
                <a:t> </a:t>
              </a:r>
            </a:p>
            <a:p>
              <a:pPr algn="ctr">
                <a:defRPr/>
              </a:pPr>
              <a:r>
                <a:rPr lang="fr-FR" sz="400" dirty="0">
                  <a:latin typeface="Montserrat" panose="00000500000000000000" pitchFamily="50" charset="0"/>
                  <a:ea typeface="ＭＳ Ｐゴシック" charset="-128"/>
                  <a:cs typeface="Arial" pitchFamily="34" charset="0"/>
                </a:rPr>
                <a:t>SID </a:t>
              </a:r>
              <a:r>
                <a:rPr lang="fr-FR" sz="400" dirty="0" err="1">
                  <a:latin typeface="Montserrat" panose="00000500000000000000" pitchFamily="50" charset="0"/>
                  <a:ea typeface="ＭＳ Ｐゴシック" charset="-128"/>
                  <a:cs typeface="Arial" pitchFamily="34" charset="0"/>
                </a:rPr>
                <a:t>def</a:t>
              </a:r>
              <a:r>
                <a:rPr lang="fr-FR" sz="400" dirty="0">
                  <a:latin typeface="Montserrat" panose="00000500000000000000" pitchFamily="50" charset="0"/>
                  <a:ea typeface="ＭＳ Ｐゴシック" charset="-128"/>
                  <a:cs typeface="Arial" pitchFamily="34" charset="0"/>
                </a:rPr>
                <a:t>.(if </a:t>
              </a:r>
              <a:r>
                <a:rPr lang="fr-FR" sz="400" dirty="0" err="1">
                  <a:latin typeface="Montserrat" panose="00000500000000000000" pitchFamily="50" charset="0"/>
                  <a:ea typeface="ＭＳ Ｐゴシック" charset="-128"/>
                  <a:cs typeface="Arial" pitchFamily="34" charset="0"/>
                </a:rPr>
                <a:t>needed</a:t>
              </a:r>
              <a:r>
                <a:rPr lang="fr-FR" sz="400" dirty="0">
                  <a:latin typeface="Montserrat" panose="00000500000000000000" pitchFamily="50" charset="0"/>
                  <a:ea typeface="ＭＳ Ｐゴシック" charset="-128"/>
                  <a:cs typeface="Arial" pitchFamily="34" charset="0"/>
                </a:rPr>
                <a:t>)</a:t>
              </a:r>
            </a:p>
          </p:txBody>
        </p:sp>
        <p:sp>
          <p:nvSpPr>
            <p:cNvPr id="235" name="Star: 5 Points 234">
              <a:extLst>
                <a:ext uri="{FF2B5EF4-FFF2-40B4-BE49-F238E27FC236}">
                  <a16:creationId xmlns:a16="http://schemas.microsoft.com/office/drawing/2014/main" id="{E8BACAF3-C29C-4FF0-943C-E55411B0E1BF}"/>
                </a:ext>
              </a:extLst>
            </p:cNvPr>
            <p:cNvSpPr/>
            <p:nvPr/>
          </p:nvSpPr>
          <p:spPr bwMode="auto">
            <a:xfrm>
              <a:off x="2930384" y="5032575"/>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600" dirty="0">
                <a:solidFill>
                  <a:srgbClr val="FF0000"/>
                </a:solidFill>
                <a:latin typeface="Arial" charset="0"/>
              </a:endParaRPr>
            </a:p>
          </p:txBody>
        </p:sp>
        <p:sp>
          <p:nvSpPr>
            <p:cNvPr id="236" name="TextBox 1">
              <a:extLst>
                <a:ext uri="{FF2B5EF4-FFF2-40B4-BE49-F238E27FC236}">
                  <a16:creationId xmlns:a16="http://schemas.microsoft.com/office/drawing/2014/main" id="{625F09F6-E090-4657-9165-322327FE98B4}"/>
                </a:ext>
              </a:extLst>
            </p:cNvPr>
            <p:cNvSpPr txBox="1">
              <a:spLocks noChangeArrowheads="1"/>
            </p:cNvSpPr>
            <p:nvPr/>
          </p:nvSpPr>
          <p:spPr bwMode="auto">
            <a:xfrm>
              <a:off x="2532858" y="5424301"/>
              <a:ext cx="1164115" cy="22715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300" b="1" dirty="0">
                  <a:latin typeface="Montserrat" panose="00000500000000000000" pitchFamily="50" charset="0"/>
                </a:rPr>
                <a:t>Workshops 5GA SA5</a:t>
              </a:r>
              <a:endParaRPr lang="en-GB" altLang="en-US" sz="300" dirty="0">
                <a:latin typeface="Montserrat" panose="00000500000000000000" pitchFamily="50" charset="0"/>
              </a:endParaRPr>
            </a:p>
          </p:txBody>
        </p:sp>
        <p:sp>
          <p:nvSpPr>
            <p:cNvPr id="237" name="Star: 5 Points 236">
              <a:extLst>
                <a:ext uri="{FF2B5EF4-FFF2-40B4-BE49-F238E27FC236}">
                  <a16:creationId xmlns:a16="http://schemas.microsoft.com/office/drawing/2014/main" id="{C9CEB6FC-BF62-4837-BD2D-BC170161DD34}"/>
                </a:ext>
              </a:extLst>
            </p:cNvPr>
            <p:cNvSpPr/>
            <p:nvPr/>
          </p:nvSpPr>
          <p:spPr bwMode="auto">
            <a:xfrm>
              <a:off x="3082784" y="5244935"/>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600" dirty="0">
                <a:solidFill>
                  <a:srgbClr val="FF0000"/>
                </a:solidFill>
                <a:latin typeface="Arial" charset="0"/>
              </a:endParaRPr>
            </a:p>
          </p:txBody>
        </p:sp>
        <p:sp>
          <p:nvSpPr>
            <p:cNvPr id="238" name="矩形 1">
              <a:extLst>
                <a:ext uri="{FF2B5EF4-FFF2-40B4-BE49-F238E27FC236}">
                  <a16:creationId xmlns:a16="http://schemas.microsoft.com/office/drawing/2014/main" id="{43207FB4-676D-4877-BC76-4C12BE933755}"/>
                </a:ext>
              </a:extLst>
            </p:cNvPr>
            <p:cNvSpPr>
              <a:spLocks noChangeArrowheads="1"/>
            </p:cNvSpPr>
            <p:nvPr/>
          </p:nvSpPr>
          <p:spPr bwMode="auto">
            <a:xfrm>
              <a:off x="2609192" y="5030288"/>
              <a:ext cx="5856556" cy="899563"/>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600"/>
            </a:p>
          </p:txBody>
        </p:sp>
        <p:sp>
          <p:nvSpPr>
            <p:cNvPr id="239" name="TextBox 238">
              <a:extLst>
                <a:ext uri="{FF2B5EF4-FFF2-40B4-BE49-F238E27FC236}">
                  <a16:creationId xmlns:a16="http://schemas.microsoft.com/office/drawing/2014/main" id="{ABDBBE37-6D29-4DE6-8CC5-DF03294FE21A}"/>
                </a:ext>
              </a:extLst>
            </p:cNvPr>
            <p:cNvSpPr txBox="1"/>
            <p:nvPr/>
          </p:nvSpPr>
          <p:spPr>
            <a:xfrm>
              <a:off x="8418986" y="5075428"/>
              <a:ext cx="1022845" cy="555261"/>
            </a:xfrm>
            <a:prstGeom prst="rect">
              <a:avLst/>
            </a:prstGeom>
            <a:noFill/>
          </p:spPr>
          <p:txBody>
            <a:bodyPr wrap="none" rtlCol="0">
              <a:spAutoFit/>
            </a:bodyPr>
            <a:lstStyle/>
            <a:p>
              <a:r>
                <a:rPr lang="en-US" altLang="zh-CN" sz="800" b="1" dirty="0">
                  <a:solidFill>
                    <a:srgbClr val="C00000"/>
                  </a:solidFill>
                  <a:latin typeface="Arial" panose="020B0604020202020204" pitchFamily="34" charset="0"/>
                  <a:cs typeface="Arial" panose="020B0604020202020204" pitchFamily="34" charset="0"/>
                </a:rPr>
                <a:t>3GPP SA5</a:t>
              </a:r>
            </a:p>
            <a:p>
              <a:r>
                <a:rPr lang="en-US" altLang="zh-CN" sz="800" b="1" dirty="0">
                  <a:solidFill>
                    <a:srgbClr val="C00000"/>
                  </a:solidFill>
                  <a:latin typeface="Arial" panose="020B0604020202020204" pitchFamily="34" charset="0"/>
                  <a:cs typeface="Arial" panose="020B0604020202020204" pitchFamily="34" charset="0"/>
                </a:rPr>
                <a:t>Timeline</a:t>
              </a:r>
              <a:endParaRPr lang="zh-CN" altLang="en-US" sz="800" b="1" dirty="0">
                <a:solidFill>
                  <a:srgbClr val="C00000"/>
                </a:solidFill>
                <a:latin typeface="Arial" panose="020B0604020202020204" pitchFamily="34" charset="0"/>
                <a:cs typeface="Arial" panose="020B0604020202020204" pitchFamily="34" charset="0"/>
              </a:endParaRPr>
            </a:p>
          </p:txBody>
        </p:sp>
        <p:cxnSp>
          <p:nvCxnSpPr>
            <p:cNvPr id="240" name="Straight Connector 114">
              <a:extLst>
                <a:ext uri="{FF2B5EF4-FFF2-40B4-BE49-F238E27FC236}">
                  <a16:creationId xmlns:a16="http://schemas.microsoft.com/office/drawing/2014/main" id="{D3E506A3-B5B6-46B0-B438-4698707BD2B2}"/>
                </a:ext>
              </a:extLst>
            </p:cNvPr>
            <p:cNvCxnSpPr>
              <a:cxnSpLocks noChangeShapeType="1"/>
            </p:cNvCxnSpPr>
            <p:nvPr/>
          </p:nvCxnSpPr>
          <p:spPr bwMode="auto">
            <a:xfrm>
              <a:off x="2956821" y="2005220"/>
              <a:ext cx="0" cy="3897939"/>
            </a:xfrm>
            <a:prstGeom prst="line">
              <a:avLst/>
            </a:prstGeom>
            <a:noFill/>
            <a:ln w="28575" algn="ctr">
              <a:solidFill>
                <a:schemeClr val="accent4">
                  <a:lumMod val="40000"/>
                  <a:lumOff val="60000"/>
                </a:schemeClr>
              </a:solidFill>
              <a:round/>
              <a:headEnd/>
              <a:tailEnd/>
            </a:ln>
          </p:spPr>
        </p:cxnSp>
        <p:cxnSp>
          <p:nvCxnSpPr>
            <p:cNvPr id="241" name="Straight Connector 114">
              <a:extLst>
                <a:ext uri="{FF2B5EF4-FFF2-40B4-BE49-F238E27FC236}">
                  <a16:creationId xmlns:a16="http://schemas.microsoft.com/office/drawing/2014/main" id="{D69EA780-475B-4F28-AF52-F79448D5AACF}"/>
                </a:ext>
              </a:extLst>
            </p:cNvPr>
            <p:cNvCxnSpPr>
              <a:cxnSpLocks noChangeShapeType="1"/>
            </p:cNvCxnSpPr>
            <p:nvPr/>
          </p:nvCxnSpPr>
          <p:spPr bwMode="auto">
            <a:xfrm>
              <a:off x="535881" y="2005220"/>
              <a:ext cx="0" cy="3897939"/>
            </a:xfrm>
            <a:prstGeom prst="line">
              <a:avLst/>
            </a:prstGeom>
            <a:noFill/>
            <a:ln w="28575" algn="ctr">
              <a:solidFill>
                <a:schemeClr val="accent4">
                  <a:lumMod val="40000"/>
                  <a:lumOff val="60000"/>
                </a:schemeClr>
              </a:solidFill>
              <a:round/>
              <a:headEnd/>
              <a:tailEnd/>
            </a:ln>
          </p:spPr>
        </p:cxnSp>
        <p:cxnSp>
          <p:nvCxnSpPr>
            <p:cNvPr id="242" name="Straight Connector 241">
              <a:extLst>
                <a:ext uri="{FF2B5EF4-FFF2-40B4-BE49-F238E27FC236}">
                  <a16:creationId xmlns:a16="http://schemas.microsoft.com/office/drawing/2014/main" id="{183EE4C9-7D3A-4219-BD7C-EED764FB21B5}"/>
                </a:ext>
              </a:extLst>
            </p:cNvPr>
            <p:cNvCxnSpPr>
              <a:cxnSpLocks/>
            </p:cNvCxnSpPr>
            <p:nvPr/>
          </p:nvCxnSpPr>
          <p:spPr bwMode="auto">
            <a:xfrm>
              <a:off x="601402" y="1493102"/>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43" name="Straight Connector 114">
              <a:extLst>
                <a:ext uri="{FF2B5EF4-FFF2-40B4-BE49-F238E27FC236}">
                  <a16:creationId xmlns:a16="http://schemas.microsoft.com/office/drawing/2014/main" id="{B368AA29-5D7B-41EB-B7A4-8F7E0C105766}"/>
                </a:ext>
              </a:extLst>
            </p:cNvPr>
            <p:cNvCxnSpPr>
              <a:cxnSpLocks noChangeShapeType="1"/>
            </p:cNvCxnSpPr>
            <p:nvPr/>
          </p:nvCxnSpPr>
          <p:spPr bwMode="auto">
            <a:xfrm>
              <a:off x="5011880" y="1976685"/>
              <a:ext cx="0" cy="3742153"/>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244" name="Straight Connector 114">
              <a:extLst>
                <a:ext uri="{FF2B5EF4-FFF2-40B4-BE49-F238E27FC236}">
                  <a16:creationId xmlns:a16="http://schemas.microsoft.com/office/drawing/2014/main" id="{9DD7D32F-EF02-4743-B630-8DB07D911B28}"/>
                </a:ext>
              </a:extLst>
            </p:cNvPr>
            <p:cNvCxnSpPr>
              <a:cxnSpLocks noChangeShapeType="1"/>
            </p:cNvCxnSpPr>
            <p:nvPr/>
          </p:nvCxnSpPr>
          <p:spPr bwMode="auto">
            <a:xfrm>
              <a:off x="1150297" y="2005220"/>
              <a:ext cx="0" cy="3931806"/>
            </a:xfrm>
            <a:prstGeom prst="line">
              <a:avLst/>
            </a:prstGeom>
            <a:noFill/>
            <a:ln w="9525" algn="ctr">
              <a:solidFill>
                <a:schemeClr val="accent4">
                  <a:lumMod val="40000"/>
                  <a:lumOff val="60000"/>
                </a:schemeClr>
              </a:solidFill>
              <a:prstDash val="dash"/>
              <a:round/>
              <a:headEnd/>
              <a:tailEnd/>
            </a:ln>
          </p:spPr>
        </p:cxnSp>
        <p:sp>
          <p:nvSpPr>
            <p:cNvPr id="245" name="TextBox 244">
              <a:extLst>
                <a:ext uri="{FF2B5EF4-FFF2-40B4-BE49-F238E27FC236}">
                  <a16:creationId xmlns:a16="http://schemas.microsoft.com/office/drawing/2014/main" id="{53200C2F-CA76-4B84-9789-3879917FD95D}"/>
                </a:ext>
              </a:extLst>
            </p:cNvPr>
            <p:cNvSpPr txBox="1"/>
            <p:nvPr/>
          </p:nvSpPr>
          <p:spPr>
            <a:xfrm>
              <a:off x="1498974" y="1370865"/>
              <a:ext cx="502149" cy="302870"/>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600" dirty="0">
                  <a:latin typeface="Montserrat" panose="00000500000000000000" pitchFamily="50" charset="0"/>
                </a:rPr>
                <a:t>2024</a:t>
              </a:r>
            </a:p>
          </p:txBody>
        </p:sp>
        <p:grpSp>
          <p:nvGrpSpPr>
            <p:cNvPr id="246" name="Group 245">
              <a:extLst>
                <a:ext uri="{FF2B5EF4-FFF2-40B4-BE49-F238E27FC236}">
                  <a16:creationId xmlns:a16="http://schemas.microsoft.com/office/drawing/2014/main" id="{D5DC64F4-42B0-4708-987C-ACFA43BF42FA}"/>
                </a:ext>
              </a:extLst>
            </p:cNvPr>
            <p:cNvGrpSpPr/>
            <p:nvPr/>
          </p:nvGrpSpPr>
          <p:grpSpPr>
            <a:xfrm>
              <a:off x="941511" y="1636189"/>
              <a:ext cx="405038" cy="381139"/>
              <a:chOff x="996459" y="755453"/>
              <a:chExt cx="405038" cy="381139"/>
            </a:xfrm>
          </p:grpSpPr>
          <p:sp>
            <p:nvSpPr>
              <p:cNvPr id="332" name="TextBox 86">
                <a:extLst>
                  <a:ext uri="{FF2B5EF4-FFF2-40B4-BE49-F238E27FC236}">
                    <a16:creationId xmlns:a16="http://schemas.microsoft.com/office/drawing/2014/main" id="{341B3F66-F798-4555-896A-D0682AF57441}"/>
                  </a:ext>
                </a:extLst>
              </p:cNvPr>
              <p:cNvSpPr txBox="1">
                <a:spLocks noChangeArrowheads="1"/>
              </p:cNvSpPr>
              <p:nvPr/>
            </p:nvSpPr>
            <p:spPr bwMode="auto">
              <a:xfrm>
                <a:off x="996459"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#103</a:t>
                </a:r>
                <a:endParaRPr lang="en-GB" altLang="en-US" sz="100">
                  <a:latin typeface="Montserrat" panose="00000500000000000000" pitchFamily="2" charset="0"/>
                </a:endParaRPr>
              </a:p>
            </p:txBody>
          </p:sp>
          <p:sp>
            <p:nvSpPr>
              <p:cNvPr id="333" name="TextBox 59">
                <a:extLst>
                  <a:ext uri="{FF2B5EF4-FFF2-40B4-BE49-F238E27FC236}">
                    <a16:creationId xmlns:a16="http://schemas.microsoft.com/office/drawing/2014/main" id="{A09C67DB-49FC-49A4-AB40-939E43A98B62}"/>
                  </a:ext>
                </a:extLst>
              </p:cNvPr>
              <p:cNvSpPr txBox="1">
                <a:spLocks noChangeArrowheads="1"/>
              </p:cNvSpPr>
              <p:nvPr/>
            </p:nvSpPr>
            <p:spPr bwMode="auto">
              <a:xfrm>
                <a:off x="1018228" y="909441"/>
                <a:ext cx="383269"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Mar.</a:t>
                </a:r>
              </a:p>
            </p:txBody>
          </p:sp>
        </p:grpSp>
        <p:grpSp>
          <p:nvGrpSpPr>
            <p:cNvPr id="247" name="Group 246">
              <a:extLst>
                <a:ext uri="{FF2B5EF4-FFF2-40B4-BE49-F238E27FC236}">
                  <a16:creationId xmlns:a16="http://schemas.microsoft.com/office/drawing/2014/main" id="{1A552A97-5044-4B36-B0BA-8187D0970380}"/>
                </a:ext>
              </a:extLst>
            </p:cNvPr>
            <p:cNvGrpSpPr/>
            <p:nvPr/>
          </p:nvGrpSpPr>
          <p:grpSpPr>
            <a:xfrm>
              <a:off x="5772930" y="1636189"/>
              <a:ext cx="431233" cy="381139"/>
              <a:chOff x="6297916" y="755453"/>
              <a:chExt cx="431233" cy="381139"/>
            </a:xfrm>
          </p:grpSpPr>
          <p:sp>
            <p:nvSpPr>
              <p:cNvPr id="330" name="TextBox 86">
                <a:extLst>
                  <a:ext uri="{FF2B5EF4-FFF2-40B4-BE49-F238E27FC236}">
                    <a16:creationId xmlns:a16="http://schemas.microsoft.com/office/drawing/2014/main" id="{57FE7252-CF10-4AFA-B35E-4ED18388F99E}"/>
                  </a:ext>
                </a:extLst>
              </p:cNvPr>
              <p:cNvSpPr txBox="1">
                <a:spLocks noChangeArrowheads="1"/>
              </p:cNvSpPr>
              <p:nvPr/>
            </p:nvSpPr>
            <p:spPr bwMode="auto">
              <a:xfrm>
                <a:off x="6297916"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#111</a:t>
                </a:r>
                <a:endParaRPr lang="en-GB" altLang="en-US" sz="100">
                  <a:latin typeface="Montserrat" panose="00000500000000000000" pitchFamily="2" charset="0"/>
                </a:endParaRPr>
              </a:p>
            </p:txBody>
          </p:sp>
          <p:sp>
            <p:nvSpPr>
              <p:cNvPr id="331" name="TextBox 60">
                <a:extLst>
                  <a:ext uri="{FF2B5EF4-FFF2-40B4-BE49-F238E27FC236}">
                    <a16:creationId xmlns:a16="http://schemas.microsoft.com/office/drawing/2014/main" id="{E1EF0E80-53C8-4602-B629-A1A1DE0CABA7}"/>
                  </a:ext>
                </a:extLst>
              </p:cNvPr>
              <p:cNvSpPr txBox="1">
                <a:spLocks noChangeArrowheads="1"/>
              </p:cNvSpPr>
              <p:nvPr/>
            </p:nvSpPr>
            <p:spPr bwMode="auto">
              <a:xfrm>
                <a:off x="6345879" y="909441"/>
                <a:ext cx="383270"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a:latin typeface="Montserrat" panose="00000500000000000000" pitchFamily="2" charset="0"/>
                  </a:rPr>
                  <a:t>Mar.</a:t>
                </a:r>
              </a:p>
            </p:txBody>
          </p:sp>
        </p:grpSp>
        <p:grpSp>
          <p:nvGrpSpPr>
            <p:cNvPr id="248" name="Group 247">
              <a:extLst>
                <a:ext uri="{FF2B5EF4-FFF2-40B4-BE49-F238E27FC236}">
                  <a16:creationId xmlns:a16="http://schemas.microsoft.com/office/drawing/2014/main" id="{0953B071-078B-4976-B1E1-6ECFCB15FCA8}"/>
                </a:ext>
              </a:extLst>
            </p:cNvPr>
            <p:cNvGrpSpPr/>
            <p:nvPr/>
          </p:nvGrpSpPr>
          <p:grpSpPr>
            <a:xfrm>
              <a:off x="3358412" y="1636189"/>
              <a:ext cx="388025" cy="381139"/>
              <a:chOff x="3680129" y="755453"/>
              <a:chExt cx="388025" cy="381139"/>
            </a:xfrm>
          </p:grpSpPr>
          <p:sp>
            <p:nvSpPr>
              <p:cNvPr id="328" name="TextBox 86">
                <a:extLst>
                  <a:ext uri="{FF2B5EF4-FFF2-40B4-BE49-F238E27FC236}">
                    <a16:creationId xmlns:a16="http://schemas.microsoft.com/office/drawing/2014/main" id="{1966B72D-21EB-4535-9D1A-0E1AC4C8B618}"/>
                  </a:ext>
                </a:extLst>
              </p:cNvPr>
              <p:cNvSpPr txBox="1">
                <a:spLocks noChangeArrowheads="1"/>
              </p:cNvSpPr>
              <p:nvPr/>
            </p:nvSpPr>
            <p:spPr bwMode="auto">
              <a:xfrm>
                <a:off x="3680129"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#107</a:t>
                </a:r>
                <a:endParaRPr lang="en-GB" altLang="en-US" sz="100">
                  <a:latin typeface="Montserrat" panose="00000500000000000000" pitchFamily="2" charset="0"/>
                </a:endParaRPr>
              </a:p>
            </p:txBody>
          </p:sp>
          <p:sp>
            <p:nvSpPr>
              <p:cNvPr id="329" name="TextBox 61">
                <a:extLst>
                  <a:ext uri="{FF2B5EF4-FFF2-40B4-BE49-F238E27FC236}">
                    <a16:creationId xmlns:a16="http://schemas.microsoft.com/office/drawing/2014/main" id="{62F1E8A8-75D4-4152-8A50-DA6129FAFB64}"/>
                  </a:ext>
                </a:extLst>
              </p:cNvPr>
              <p:cNvSpPr txBox="1">
                <a:spLocks noChangeArrowheads="1"/>
              </p:cNvSpPr>
              <p:nvPr/>
            </p:nvSpPr>
            <p:spPr bwMode="auto">
              <a:xfrm>
                <a:off x="3683641" y="909441"/>
                <a:ext cx="383270"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Mar.</a:t>
                </a:r>
              </a:p>
            </p:txBody>
          </p:sp>
        </p:grpSp>
        <p:grpSp>
          <p:nvGrpSpPr>
            <p:cNvPr id="249" name="Group 248">
              <a:extLst>
                <a:ext uri="{FF2B5EF4-FFF2-40B4-BE49-F238E27FC236}">
                  <a16:creationId xmlns:a16="http://schemas.microsoft.com/office/drawing/2014/main" id="{07ECBF1C-3E7C-4A39-94B0-0388C7DD88B5}"/>
                </a:ext>
              </a:extLst>
            </p:cNvPr>
            <p:cNvGrpSpPr/>
            <p:nvPr/>
          </p:nvGrpSpPr>
          <p:grpSpPr>
            <a:xfrm>
              <a:off x="1551094" y="1636189"/>
              <a:ext cx="388025" cy="381139"/>
              <a:chOff x="1689403" y="755453"/>
              <a:chExt cx="388025" cy="381139"/>
            </a:xfrm>
          </p:grpSpPr>
          <p:sp>
            <p:nvSpPr>
              <p:cNvPr id="326" name="TextBox 86">
                <a:extLst>
                  <a:ext uri="{FF2B5EF4-FFF2-40B4-BE49-F238E27FC236}">
                    <a16:creationId xmlns:a16="http://schemas.microsoft.com/office/drawing/2014/main" id="{1DA03A3E-1D9A-4CF4-8B84-A0976CA48BF0}"/>
                  </a:ext>
                </a:extLst>
              </p:cNvPr>
              <p:cNvSpPr txBox="1">
                <a:spLocks noChangeArrowheads="1"/>
              </p:cNvSpPr>
              <p:nvPr/>
            </p:nvSpPr>
            <p:spPr bwMode="auto">
              <a:xfrm>
                <a:off x="1689403"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#104</a:t>
                </a:r>
                <a:endParaRPr lang="en-GB" altLang="en-US" sz="100">
                  <a:latin typeface="Montserrat" panose="00000500000000000000" pitchFamily="2" charset="0"/>
                </a:endParaRPr>
              </a:p>
            </p:txBody>
          </p:sp>
          <p:sp>
            <p:nvSpPr>
              <p:cNvPr id="327" name="TextBox 62">
                <a:extLst>
                  <a:ext uri="{FF2B5EF4-FFF2-40B4-BE49-F238E27FC236}">
                    <a16:creationId xmlns:a16="http://schemas.microsoft.com/office/drawing/2014/main" id="{C8D8AC03-0548-40AF-8EA7-07126E1702EF}"/>
                  </a:ext>
                </a:extLst>
              </p:cNvPr>
              <p:cNvSpPr txBox="1">
                <a:spLocks noChangeArrowheads="1"/>
              </p:cNvSpPr>
              <p:nvPr/>
            </p:nvSpPr>
            <p:spPr bwMode="auto">
              <a:xfrm>
                <a:off x="1705616" y="909441"/>
                <a:ext cx="369004"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a:latin typeface="Montserrat" panose="00000500000000000000" pitchFamily="2" charset="0"/>
                  </a:rPr>
                  <a:t>Jun.</a:t>
                </a:r>
              </a:p>
            </p:txBody>
          </p:sp>
        </p:grpSp>
        <p:grpSp>
          <p:nvGrpSpPr>
            <p:cNvPr id="250" name="Group 249">
              <a:extLst>
                <a:ext uri="{FF2B5EF4-FFF2-40B4-BE49-F238E27FC236}">
                  <a16:creationId xmlns:a16="http://schemas.microsoft.com/office/drawing/2014/main" id="{1EEAC4D5-C38F-4232-9FF6-F9722B6E3D7D}"/>
                </a:ext>
              </a:extLst>
            </p:cNvPr>
            <p:cNvGrpSpPr/>
            <p:nvPr/>
          </p:nvGrpSpPr>
          <p:grpSpPr>
            <a:xfrm>
              <a:off x="3957675" y="1636189"/>
              <a:ext cx="415380" cy="381139"/>
              <a:chOff x="4372278" y="755453"/>
              <a:chExt cx="415380" cy="381139"/>
            </a:xfrm>
          </p:grpSpPr>
          <p:sp>
            <p:nvSpPr>
              <p:cNvPr id="324" name="TextBox 86">
                <a:extLst>
                  <a:ext uri="{FF2B5EF4-FFF2-40B4-BE49-F238E27FC236}">
                    <a16:creationId xmlns:a16="http://schemas.microsoft.com/office/drawing/2014/main" id="{FA9045F8-B601-4395-8B5E-BBC2F213A300}"/>
                  </a:ext>
                </a:extLst>
              </p:cNvPr>
              <p:cNvSpPr txBox="1">
                <a:spLocks noChangeArrowheads="1"/>
              </p:cNvSpPr>
              <p:nvPr/>
            </p:nvSpPr>
            <p:spPr bwMode="auto">
              <a:xfrm>
                <a:off x="4372278"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#108</a:t>
                </a:r>
                <a:endParaRPr lang="en-GB" altLang="en-US" sz="100">
                  <a:latin typeface="Montserrat" panose="00000500000000000000" pitchFamily="2" charset="0"/>
                </a:endParaRPr>
              </a:p>
            </p:txBody>
          </p:sp>
          <p:sp>
            <p:nvSpPr>
              <p:cNvPr id="325" name="TextBox 63">
                <a:extLst>
                  <a:ext uri="{FF2B5EF4-FFF2-40B4-BE49-F238E27FC236}">
                    <a16:creationId xmlns:a16="http://schemas.microsoft.com/office/drawing/2014/main" id="{CEE0C7A3-3192-4EBF-A991-ABEB6F72CC4F}"/>
                  </a:ext>
                </a:extLst>
              </p:cNvPr>
              <p:cNvSpPr txBox="1">
                <a:spLocks noChangeArrowheads="1"/>
              </p:cNvSpPr>
              <p:nvPr/>
            </p:nvSpPr>
            <p:spPr bwMode="auto">
              <a:xfrm>
                <a:off x="4418654" y="909441"/>
                <a:ext cx="369004"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Jun.</a:t>
                </a:r>
              </a:p>
            </p:txBody>
          </p:sp>
        </p:grpSp>
        <p:grpSp>
          <p:nvGrpSpPr>
            <p:cNvPr id="251" name="Group 250">
              <a:extLst>
                <a:ext uri="{FF2B5EF4-FFF2-40B4-BE49-F238E27FC236}">
                  <a16:creationId xmlns:a16="http://schemas.microsoft.com/office/drawing/2014/main" id="{98D6A427-CC96-4B05-97AA-1080BBE895BD}"/>
                </a:ext>
              </a:extLst>
            </p:cNvPr>
            <p:cNvGrpSpPr/>
            <p:nvPr/>
          </p:nvGrpSpPr>
          <p:grpSpPr>
            <a:xfrm>
              <a:off x="6392037" y="1636189"/>
              <a:ext cx="417762" cy="381139"/>
              <a:chOff x="6871796" y="755453"/>
              <a:chExt cx="417762" cy="381139"/>
            </a:xfrm>
          </p:grpSpPr>
          <p:sp>
            <p:nvSpPr>
              <p:cNvPr id="322" name="TextBox 86">
                <a:extLst>
                  <a:ext uri="{FF2B5EF4-FFF2-40B4-BE49-F238E27FC236}">
                    <a16:creationId xmlns:a16="http://schemas.microsoft.com/office/drawing/2014/main" id="{59A5F954-3D7D-4004-94ED-BFC4A02D3BEF}"/>
                  </a:ext>
                </a:extLst>
              </p:cNvPr>
              <p:cNvSpPr txBox="1">
                <a:spLocks noChangeArrowheads="1"/>
              </p:cNvSpPr>
              <p:nvPr/>
            </p:nvSpPr>
            <p:spPr bwMode="auto">
              <a:xfrm>
                <a:off x="6871796"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#112</a:t>
                </a:r>
                <a:endParaRPr lang="en-GB" altLang="en-US" sz="100">
                  <a:latin typeface="Montserrat" panose="00000500000000000000" pitchFamily="2" charset="0"/>
                </a:endParaRPr>
              </a:p>
            </p:txBody>
          </p:sp>
          <p:sp>
            <p:nvSpPr>
              <p:cNvPr id="323" name="TextBox 64">
                <a:extLst>
                  <a:ext uri="{FF2B5EF4-FFF2-40B4-BE49-F238E27FC236}">
                    <a16:creationId xmlns:a16="http://schemas.microsoft.com/office/drawing/2014/main" id="{83D34C21-BB11-4E4E-855D-BC76D8F16D86}"/>
                  </a:ext>
                </a:extLst>
              </p:cNvPr>
              <p:cNvSpPr txBox="1">
                <a:spLocks noChangeArrowheads="1"/>
              </p:cNvSpPr>
              <p:nvPr/>
            </p:nvSpPr>
            <p:spPr bwMode="auto">
              <a:xfrm>
                <a:off x="6920554" y="909441"/>
                <a:ext cx="369004"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Jun.</a:t>
                </a:r>
              </a:p>
            </p:txBody>
          </p:sp>
        </p:grpSp>
        <p:grpSp>
          <p:nvGrpSpPr>
            <p:cNvPr id="252" name="Group 251">
              <a:extLst>
                <a:ext uri="{FF2B5EF4-FFF2-40B4-BE49-F238E27FC236}">
                  <a16:creationId xmlns:a16="http://schemas.microsoft.com/office/drawing/2014/main" id="{6FF94AD9-9F7E-4715-B65B-A5C5FFA8BAC6}"/>
                </a:ext>
              </a:extLst>
            </p:cNvPr>
            <p:cNvGrpSpPr/>
            <p:nvPr/>
          </p:nvGrpSpPr>
          <p:grpSpPr>
            <a:xfrm>
              <a:off x="2150359" y="1636189"/>
              <a:ext cx="388384" cy="381139"/>
              <a:chOff x="2465691" y="755453"/>
              <a:chExt cx="388384" cy="381139"/>
            </a:xfrm>
          </p:grpSpPr>
          <p:sp>
            <p:nvSpPr>
              <p:cNvPr id="320" name="TextBox 86">
                <a:extLst>
                  <a:ext uri="{FF2B5EF4-FFF2-40B4-BE49-F238E27FC236}">
                    <a16:creationId xmlns:a16="http://schemas.microsoft.com/office/drawing/2014/main" id="{E87B356C-5D54-42E6-905A-5BB578EB87FF}"/>
                  </a:ext>
                </a:extLst>
              </p:cNvPr>
              <p:cNvSpPr txBox="1">
                <a:spLocks noChangeArrowheads="1"/>
              </p:cNvSpPr>
              <p:nvPr/>
            </p:nvSpPr>
            <p:spPr bwMode="auto">
              <a:xfrm>
                <a:off x="2465691"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#105</a:t>
                </a:r>
                <a:endParaRPr lang="en-GB" altLang="en-US" sz="100">
                  <a:latin typeface="Montserrat" panose="00000500000000000000" pitchFamily="2" charset="0"/>
                </a:endParaRPr>
              </a:p>
            </p:txBody>
          </p:sp>
          <p:sp>
            <p:nvSpPr>
              <p:cNvPr id="321" name="TextBox 65">
                <a:extLst>
                  <a:ext uri="{FF2B5EF4-FFF2-40B4-BE49-F238E27FC236}">
                    <a16:creationId xmlns:a16="http://schemas.microsoft.com/office/drawing/2014/main" id="{FA9E67EF-441B-406F-BD97-F07411E3F97A}"/>
                  </a:ext>
                </a:extLst>
              </p:cNvPr>
              <p:cNvSpPr txBox="1">
                <a:spLocks noChangeArrowheads="1"/>
              </p:cNvSpPr>
              <p:nvPr/>
            </p:nvSpPr>
            <p:spPr bwMode="auto">
              <a:xfrm>
                <a:off x="2480316" y="909441"/>
                <a:ext cx="373759"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Sep.</a:t>
                </a:r>
              </a:p>
            </p:txBody>
          </p:sp>
        </p:grpSp>
        <p:grpSp>
          <p:nvGrpSpPr>
            <p:cNvPr id="253" name="Group 252">
              <a:extLst>
                <a:ext uri="{FF2B5EF4-FFF2-40B4-BE49-F238E27FC236}">
                  <a16:creationId xmlns:a16="http://schemas.microsoft.com/office/drawing/2014/main" id="{30AA4A2F-12E7-4523-9BA4-B3DEABB5C36B}"/>
                </a:ext>
              </a:extLst>
            </p:cNvPr>
            <p:cNvGrpSpPr/>
            <p:nvPr/>
          </p:nvGrpSpPr>
          <p:grpSpPr>
            <a:xfrm>
              <a:off x="4583929" y="1636189"/>
              <a:ext cx="402669" cy="381139"/>
              <a:chOff x="5100943" y="755453"/>
              <a:chExt cx="402669" cy="381139"/>
            </a:xfrm>
          </p:grpSpPr>
          <p:sp>
            <p:nvSpPr>
              <p:cNvPr id="318" name="TextBox 86">
                <a:extLst>
                  <a:ext uri="{FF2B5EF4-FFF2-40B4-BE49-F238E27FC236}">
                    <a16:creationId xmlns:a16="http://schemas.microsoft.com/office/drawing/2014/main" id="{1350D029-3B54-4765-BCC2-C83703AEFBC3}"/>
                  </a:ext>
                </a:extLst>
              </p:cNvPr>
              <p:cNvSpPr txBox="1">
                <a:spLocks noChangeArrowheads="1"/>
              </p:cNvSpPr>
              <p:nvPr/>
            </p:nvSpPr>
            <p:spPr bwMode="auto">
              <a:xfrm>
                <a:off x="5100943" y="755453"/>
                <a:ext cx="388024"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#109</a:t>
                </a:r>
                <a:endParaRPr lang="en-GB" altLang="en-US" sz="100">
                  <a:latin typeface="Montserrat" panose="00000500000000000000" pitchFamily="2" charset="0"/>
                </a:endParaRPr>
              </a:p>
            </p:txBody>
          </p:sp>
          <p:sp>
            <p:nvSpPr>
              <p:cNvPr id="319" name="TextBox 66">
                <a:extLst>
                  <a:ext uri="{FF2B5EF4-FFF2-40B4-BE49-F238E27FC236}">
                    <a16:creationId xmlns:a16="http://schemas.microsoft.com/office/drawing/2014/main" id="{B735118B-7379-42D9-BF5B-66DA1EC59C15}"/>
                  </a:ext>
                </a:extLst>
              </p:cNvPr>
              <p:cNvSpPr txBox="1">
                <a:spLocks noChangeArrowheads="1"/>
              </p:cNvSpPr>
              <p:nvPr/>
            </p:nvSpPr>
            <p:spPr bwMode="auto">
              <a:xfrm>
                <a:off x="5129854" y="909441"/>
                <a:ext cx="373758"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Sep.</a:t>
                </a:r>
              </a:p>
            </p:txBody>
          </p:sp>
        </p:grpSp>
        <p:grpSp>
          <p:nvGrpSpPr>
            <p:cNvPr id="254" name="Group 253">
              <a:extLst>
                <a:ext uri="{FF2B5EF4-FFF2-40B4-BE49-F238E27FC236}">
                  <a16:creationId xmlns:a16="http://schemas.microsoft.com/office/drawing/2014/main" id="{C9D2ABED-A338-4595-AC27-B061848BC48D}"/>
                </a:ext>
              </a:extLst>
            </p:cNvPr>
            <p:cNvGrpSpPr/>
            <p:nvPr/>
          </p:nvGrpSpPr>
          <p:grpSpPr>
            <a:xfrm>
              <a:off x="346215" y="1636189"/>
              <a:ext cx="388024" cy="381139"/>
              <a:chOff x="316214" y="755453"/>
              <a:chExt cx="388024" cy="381139"/>
            </a:xfrm>
          </p:grpSpPr>
          <p:sp>
            <p:nvSpPr>
              <p:cNvPr id="316" name="TextBox 86">
                <a:extLst>
                  <a:ext uri="{FF2B5EF4-FFF2-40B4-BE49-F238E27FC236}">
                    <a16:creationId xmlns:a16="http://schemas.microsoft.com/office/drawing/2014/main" id="{47236FB0-47B6-4261-B6DC-AF5EC02CA9CD}"/>
                  </a:ext>
                </a:extLst>
              </p:cNvPr>
              <p:cNvSpPr txBox="1">
                <a:spLocks noChangeArrowheads="1"/>
              </p:cNvSpPr>
              <p:nvPr/>
            </p:nvSpPr>
            <p:spPr bwMode="auto">
              <a:xfrm>
                <a:off x="316214" y="755453"/>
                <a:ext cx="388024"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dirty="0">
                    <a:latin typeface="Montserrat" panose="00000500000000000000" pitchFamily="2" charset="0"/>
                  </a:rPr>
                  <a:t>#102</a:t>
                </a:r>
                <a:endParaRPr lang="en-GB" altLang="en-US" sz="100" dirty="0">
                  <a:latin typeface="Montserrat" panose="00000500000000000000" pitchFamily="2" charset="0"/>
                </a:endParaRPr>
              </a:p>
            </p:txBody>
          </p:sp>
          <p:sp>
            <p:nvSpPr>
              <p:cNvPr id="317" name="TextBox 69">
                <a:extLst>
                  <a:ext uri="{FF2B5EF4-FFF2-40B4-BE49-F238E27FC236}">
                    <a16:creationId xmlns:a16="http://schemas.microsoft.com/office/drawing/2014/main" id="{803E161E-3485-498E-8275-393BB690D8C7}"/>
                  </a:ext>
                </a:extLst>
              </p:cNvPr>
              <p:cNvSpPr txBox="1">
                <a:spLocks noChangeArrowheads="1"/>
              </p:cNvSpPr>
              <p:nvPr/>
            </p:nvSpPr>
            <p:spPr bwMode="auto">
              <a:xfrm>
                <a:off x="321315" y="909441"/>
                <a:ext cx="376138"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Dec.</a:t>
                </a:r>
              </a:p>
            </p:txBody>
          </p:sp>
        </p:grpSp>
        <p:grpSp>
          <p:nvGrpSpPr>
            <p:cNvPr id="255" name="Group 254">
              <a:extLst>
                <a:ext uri="{FF2B5EF4-FFF2-40B4-BE49-F238E27FC236}">
                  <a16:creationId xmlns:a16="http://schemas.microsoft.com/office/drawing/2014/main" id="{EFB7945A-A377-42F3-878F-505BCDE36570}"/>
                </a:ext>
              </a:extLst>
            </p:cNvPr>
            <p:cNvGrpSpPr/>
            <p:nvPr/>
          </p:nvGrpSpPr>
          <p:grpSpPr>
            <a:xfrm>
              <a:off x="2747241" y="1636189"/>
              <a:ext cx="396319" cy="381139"/>
              <a:chOff x="2993534" y="755453"/>
              <a:chExt cx="396319" cy="381139"/>
            </a:xfrm>
          </p:grpSpPr>
          <p:sp>
            <p:nvSpPr>
              <p:cNvPr id="314" name="TextBox 86">
                <a:extLst>
                  <a:ext uri="{FF2B5EF4-FFF2-40B4-BE49-F238E27FC236}">
                    <a16:creationId xmlns:a16="http://schemas.microsoft.com/office/drawing/2014/main" id="{101C8AB2-22C8-4A5D-B265-952DA13666CD}"/>
                  </a:ext>
                </a:extLst>
              </p:cNvPr>
              <p:cNvSpPr txBox="1">
                <a:spLocks noChangeArrowheads="1"/>
              </p:cNvSpPr>
              <p:nvPr/>
            </p:nvSpPr>
            <p:spPr bwMode="auto">
              <a:xfrm>
                <a:off x="2993534"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#106</a:t>
                </a:r>
                <a:endParaRPr lang="en-GB" altLang="en-US" sz="100">
                  <a:latin typeface="Montserrat" panose="00000500000000000000" pitchFamily="2" charset="0"/>
                </a:endParaRPr>
              </a:p>
            </p:txBody>
          </p:sp>
          <p:sp>
            <p:nvSpPr>
              <p:cNvPr id="315" name="TextBox 70">
                <a:extLst>
                  <a:ext uri="{FF2B5EF4-FFF2-40B4-BE49-F238E27FC236}">
                    <a16:creationId xmlns:a16="http://schemas.microsoft.com/office/drawing/2014/main" id="{88F85D3E-5545-4F64-B1A8-CC1BCB15EB79}"/>
                  </a:ext>
                </a:extLst>
              </p:cNvPr>
              <p:cNvSpPr txBox="1">
                <a:spLocks noChangeArrowheads="1"/>
              </p:cNvSpPr>
              <p:nvPr/>
            </p:nvSpPr>
            <p:spPr bwMode="auto">
              <a:xfrm>
                <a:off x="3013715" y="909441"/>
                <a:ext cx="376138"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Dec.</a:t>
                </a:r>
              </a:p>
            </p:txBody>
          </p:sp>
        </p:grpSp>
        <p:grpSp>
          <p:nvGrpSpPr>
            <p:cNvPr id="256" name="Group 255">
              <a:extLst>
                <a:ext uri="{FF2B5EF4-FFF2-40B4-BE49-F238E27FC236}">
                  <a16:creationId xmlns:a16="http://schemas.microsoft.com/office/drawing/2014/main" id="{F3BEBE45-BE30-45A0-9273-FDE8302FF908}"/>
                </a:ext>
              </a:extLst>
            </p:cNvPr>
            <p:cNvGrpSpPr/>
            <p:nvPr/>
          </p:nvGrpSpPr>
          <p:grpSpPr>
            <a:xfrm>
              <a:off x="5183984" y="1636189"/>
              <a:ext cx="397907" cy="381139"/>
              <a:chOff x="5749434" y="755453"/>
              <a:chExt cx="397907" cy="381139"/>
            </a:xfrm>
          </p:grpSpPr>
          <p:sp>
            <p:nvSpPr>
              <p:cNvPr id="312" name="TextBox 86">
                <a:extLst>
                  <a:ext uri="{FF2B5EF4-FFF2-40B4-BE49-F238E27FC236}">
                    <a16:creationId xmlns:a16="http://schemas.microsoft.com/office/drawing/2014/main" id="{DC36AE73-9885-4E1B-AAE6-A549CBA12B09}"/>
                  </a:ext>
                </a:extLst>
              </p:cNvPr>
              <p:cNvSpPr txBox="1">
                <a:spLocks noChangeArrowheads="1"/>
              </p:cNvSpPr>
              <p:nvPr/>
            </p:nvSpPr>
            <p:spPr bwMode="auto">
              <a:xfrm>
                <a:off x="5749434" y="75545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a:latin typeface="Montserrat" panose="00000500000000000000" pitchFamily="2" charset="0"/>
                  </a:rPr>
                  <a:t>#110</a:t>
                </a:r>
                <a:endParaRPr lang="en-GB" altLang="en-US" sz="100">
                  <a:latin typeface="Montserrat" panose="00000500000000000000" pitchFamily="2" charset="0"/>
                </a:endParaRPr>
              </a:p>
            </p:txBody>
          </p:sp>
          <p:sp>
            <p:nvSpPr>
              <p:cNvPr id="313" name="TextBox 71">
                <a:extLst>
                  <a:ext uri="{FF2B5EF4-FFF2-40B4-BE49-F238E27FC236}">
                    <a16:creationId xmlns:a16="http://schemas.microsoft.com/office/drawing/2014/main" id="{A6026DD3-2519-4EB3-AC22-3A30C9A216A0}"/>
                  </a:ext>
                </a:extLst>
              </p:cNvPr>
              <p:cNvSpPr txBox="1">
                <a:spLocks noChangeArrowheads="1"/>
              </p:cNvSpPr>
              <p:nvPr/>
            </p:nvSpPr>
            <p:spPr bwMode="auto">
              <a:xfrm>
                <a:off x="5771203" y="909441"/>
                <a:ext cx="376138"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Dec.</a:t>
                </a:r>
              </a:p>
            </p:txBody>
          </p:sp>
        </p:grpSp>
        <p:sp>
          <p:nvSpPr>
            <p:cNvPr id="257" name="TextBox 67">
              <a:extLst>
                <a:ext uri="{FF2B5EF4-FFF2-40B4-BE49-F238E27FC236}">
                  <a16:creationId xmlns:a16="http://schemas.microsoft.com/office/drawing/2014/main" id="{7AECF82B-679B-4CF6-B52C-8B1E82F0EC74}"/>
                </a:ext>
              </a:extLst>
            </p:cNvPr>
            <p:cNvSpPr txBox="1">
              <a:spLocks noChangeArrowheads="1"/>
            </p:cNvSpPr>
            <p:nvPr/>
          </p:nvSpPr>
          <p:spPr bwMode="auto">
            <a:xfrm>
              <a:off x="285487" y="1534378"/>
              <a:ext cx="385648" cy="22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TSGs</a:t>
              </a:r>
            </a:p>
          </p:txBody>
        </p:sp>
        <p:sp>
          <p:nvSpPr>
            <p:cNvPr id="258" name="Chevron 60">
              <a:extLst>
                <a:ext uri="{FF2B5EF4-FFF2-40B4-BE49-F238E27FC236}">
                  <a16:creationId xmlns:a16="http://schemas.microsoft.com/office/drawing/2014/main" id="{393ADE13-D6A5-4DA9-B59F-702B3DDC361F}"/>
                </a:ext>
              </a:extLst>
            </p:cNvPr>
            <p:cNvSpPr/>
            <p:nvPr/>
          </p:nvSpPr>
          <p:spPr bwMode="auto">
            <a:xfrm>
              <a:off x="239979" y="2560238"/>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00" dirty="0">
                  <a:latin typeface="Montserrat" panose="00000500000000000000" pitchFamily="50" charset="0"/>
                  <a:ea typeface="ＭＳ Ｐゴシック" charset="-128"/>
                  <a:cs typeface="Arial" pitchFamily="34" charset="0"/>
                </a:rPr>
                <a:t>SA1 5GA SID </a:t>
              </a:r>
              <a:r>
                <a:rPr lang="fr-FR" sz="400" dirty="0" err="1">
                  <a:latin typeface="Montserrat" panose="00000500000000000000" pitchFamily="50" charset="0"/>
                  <a:ea typeface="ＭＳ Ｐゴシック" charset="-128"/>
                  <a:cs typeface="Arial" pitchFamily="34" charset="0"/>
                </a:rPr>
                <a:t>definition</a:t>
              </a:r>
              <a:endParaRPr lang="fr-FR" sz="400" dirty="0">
                <a:latin typeface="Montserrat" panose="00000500000000000000" pitchFamily="50" charset="0"/>
                <a:ea typeface="ＭＳ Ｐゴシック" charset="-128"/>
                <a:cs typeface="Arial" pitchFamily="34" charset="0"/>
              </a:endParaRPr>
            </a:p>
          </p:txBody>
        </p:sp>
        <p:sp>
          <p:nvSpPr>
            <p:cNvPr id="259" name="Chevron 60">
              <a:extLst>
                <a:ext uri="{FF2B5EF4-FFF2-40B4-BE49-F238E27FC236}">
                  <a16:creationId xmlns:a16="http://schemas.microsoft.com/office/drawing/2014/main" id="{A4310F54-6797-4BB5-B712-334E5F73D03B}"/>
                </a:ext>
              </a:extLst>
            </p:cNvPr>
            <p:cNvSpPr/>
            <p:nvPr/>
          </p:nvSpPr>
          <p:spPr bwMode="auto">
            <a:xfrm>
              <a:off x="3436993" y="2555839"/>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500" dirty="0">
                  <a:latin typeface="Montserrat" panose="00000500000000000000" pitchFamily="50" charset="0"/>
                  <a:ea typeface="ＭＳ Ｐゴシック" charset="-128"/>
                  <a:cs typeface="Arial" pitchFamily="34" charset="0"/>
                </a:rPr>
                <a:t>100%</a:t>
              </a:r>
            </a:p>
          </p:txBody>
        </p:sp>
        <p:sp>
          <p:nvSpPr>
            <p:cNvPr id="260" name="Chevron 60">
              <a:extLst>
                <a:ext uri="{FF2B5EF4-FFF2-40B4-BE49-F238E27FC236}">
                  <a16:creationId xmlns:a16="http://schemas.microsoft.com/office/drawing/2014/main" id="{BD4CD7C8-88B9-4BD8-B64A-6C1B84D52BA6}"/>
                </a:ext>
              </a:extLst>
            </p:cNvPr>
            <p:cNvSpPr/>
            <p:nvPr/>
          </p:nvSpPr>
          <p:spPr bwMode="auto">
            <a:xfrm>
              <a:off x="1709794" y="2559437"/>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500" dirty="0">
                  <a:latin typeface="Montserrat" panose="00000500000000000000" pitchFamily="50" charset="0"/>
                  <a:ea typeface="ＭＳ Ｐゴシック" charset="-128"/>
                  <a:cs typeface="Arial" pitchFamily="34" charset="0"/>
                </a:rPr>
                <a:t>SA1 5GA </a:t>
              </a:r>
              <a:r>
                <a:rPr lang="fr-FR" sz="500" dirty="0" err="1">
                  <a:latin typeface="Montserrat" panose="00000500000000000000" pitchFamily="50" charset="0"/>
                  <a:ea typeface="ＭＳ Ｐゴシック" charset="-128"/>
                  <a:cs typeface="Arial" pitchFamily="34" charset="0"/>
                </a:rPr>
                <a:t>Studies</a:t>
              </a:r>
              <a:r>
                <a:rPr lang="fr-FR" sz="500" dirty="0">
                  <a:latin typeface="Montserrat" panose="00000500000000000000" pitchFamily="50" charset="0"/>
                  <a:ea typeface="ＭＳ Ｐゴシック" charset="-128"/>
                  <a:cs typeface="Arial" pitchFamily="34" charset="0"/>
                </a:rPr>
                <a:t> + </a:t>
              </a:r>
              <a:r>
                <a:rPr lang="fr-FR" sz="500" dirty="0" err="1">
                  <a:latin typeface="Montserrat" panose="00000500000000000000" pitchFamily="50" charset="0"/>
                  <a:ea typeface="ＭＳ Ｐゴシック" charset="-128"/>
                  <a:cs typeface="Arial" pitchFamily="34" charset="0"/>
                </a:rPr>
                <a:t>Norm</a:t>
              </a:r>
              <a:r>
                <a:rPr lang="fr-FR" sz="500" dirty="0">
                  <a:latin typeface="Montserrat" panose="00000500000000000000" pitchFamily="50" charset="0"/>
                  <a:ea typeface="ＭＳ Ｐゴシック" charset="-128"/>
                  <a:cs typeface="Arial" pitchFamily="34" charset="0"/>
                </a:rPr>
                <a:t> 80%</a:t>
              </a:r>
            </a:p>
          </p:txBody>
        </p:sp>
        <p:sp>
          <p:nvSpPr>
            <p:cNvPr id="261" name="Chevron 60">
              <a:extLst>
                <a:ext uri="{FF2B5EF4-FFF2-40B4-BE49-F238E27FC236}">
                  <a16:creationId xmlns:a16="http://schemas.microsoft.com/office/drawing/2014/main" id="{4BCA56BB-7100-47FB-86B8-97552F04C15B}"/>
                </a:ext>
              </a:extLst>
            </p:cNvPr>
            <p:cNvSpPr/>
            <p:nvPr/>
          </p:nvSpPr>
          <p:spPr bwMode="auto">
            <a:xfrm>
              <a:off x="6459013" y="3029973"/>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500" dirty="0">
                  <a:latin typeface="Montserrat" panose="00000500000000000000" pitchFamily="50" charset="0"/>
                  <a:ea typeface="ＭＳ Ｐゴシック" charset="-128"/>
                  <a:cs typeface="Arial" pitchFamily="34" charset="0"/>
                </a:rPr>
                <a:t>100%</a:t>
              </a:r>
            </a:p>
          </p:txBody>
        </p:sp>
        <p:sp>
          <p:nvSpPr>
            <p:cNvPr id="262" name="Chevron 60">
              <a:extLst>
                <a:ext uri="{FF2B5EF4-FFF2-40B4-BE49-F238E27FC236}">
                  <a16:creationId xmlns:a16="http://schemas.microsoft.com/office/drawing/2014/main" id="{17E7F239-BC67-42EE-83BB-0F23BCA886A0}"/>
                </a:ext>
              </a:extLst>
            </p:cNvPr>
            <p:cNvSpPr/>
            <p:nvPr/>
          </p:nvSpPr>
          <p:spPr bwMode="auto">
            <a:xfrm>
              <a:off x="4127869" y="3031740"/>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500" dirty="0">
                  <a:latin typeface="Montserrat" panose="00000500000000000000" pitchFamily="50" charset="0"/>
                  <a:ea typeface="ＭＳ Ｐゴシック" charset="-128"/>
                  <a:cs typeface="Arial" pitchFamily="34" charset="0"/>
                </a:rPr>
                <a:t>St. 2 (SA2, SA6, …) 5GA St.+</a:t>
              </a:r>
              <a:r>
                <a:rPr lang="fr-FR" sz="500" dirty="0" err="1">
                  <a:latin typeface="Montserrat" panose="00000500000000000000" pitchFamily="50" charset="0"/>
                  <a:ea typeface="ＭＳ Ｐゴシック" charset="-128"/>
                  <a:cs typeface="Arial" pitchFamily="34" charset="0"/>
                </a:rPr>
                <a:t>Norm</a:t>
              </a:r>
              <a:r>
                <a:rPr lang="fr-FR" sz="500" dirty="0">
                  <a:latin typeface="Montserrat" panose="00000500000000000000" pitchFamily="50" charset="0"/>
                  <a:ea typeface="ＭＳ Ｐゴシック" charset="-128"/>
                  <a:cs typeface="Arial" pitchFamily="34" charset="0"/>
                </a:rPr>
                <a:t> 80%</a:t>
              </a:r>
            </a:p>
          </p:txBody>
        </p:sp>
        <p:sp>
          <p:nvSpPr>
            <p:cNvPr id="263" name="Chevron 60">
              <a:extLst>
                <a:ext uri="{FF2B5EF4-FFF2-40B4-BE49-F238E27FC236}">
                  <a16:creationId xmlns:a16="http://schemas.microsoft.com/office/drawing/2014/main" id="{1CA41A63-41F6-460B-B113-86FA739D034B}"/>
                </a:ext>
              </a:extLst>
            </p:cNvPr>
            <p:cNvSpPr/>
            <p:nvPr/>
          </p:nvSpPr>
          <p:spPr bwMode="auto">
            <a:xfrm>
              <a:off x="6015033" y="4702049"/>
              <a:ext cx="239358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500" dirty="0">
                  <a:latin typeface="Montserrat" panose="00000500000000000000" pitchFamily="50" charset="0"/>
                  <a:ea typeface="ＭＳ Ｐゴシック" charset="-128"/>
                  <a:cs typeface="Arial" pitchFamily="34" charset="0"/>
                </a:rPr>
                <a:t>Stage 3 5GA St + </a:t>
              </a:r>
              <a:r>
                <a:rPr lang="fr-FR" sz="500" dirty="0" err="1">
                  <a:latin typeface="Montserrat" panose="00000500000000000000" pitchFamily="50" charset="0"/>
                  <a:ea typeface="ＭＳ Ｐゴシック" charset="-128"/>
                  <a:cs typeface="Arial" pitchFamily="34" charset="0"/>
                </a:rPr>
                <a:t>Norm</a:t>
              </a:r>
              <a:endParaRPr lang="fr-FR" sz="500" dirty="0">
                <a:latin typeface="Montserrat" panose="00000500000000000000" pitchFamily="50" charset="0"/>
                <a:ea typeface="ＭＳ Ｐゴシック" charset="-128"/>
                <a:cs typeface="Arial" pitchFamily="34" charset="0"/>
              </a:endParaRPr>
            </a:p>
          </p:txBody>
        </p:sp>
        <p:grpSp>
          <p:nvGrpSpPr>
            <p:cNvPr id="264" name="Group 263">
              <a:extLst>
                <a:ext uri="{FF2B5EF4-FFF2-40B4-BE49-F238E27FC236}">
                  <a16:creationId xmlns:a16="http://schemas.microsoft.com/office/drawing/2014/main" id="{25743DBD-814C-4498-86AF-B8002872F003}"/>
                </a:ext>
              </a:extLst>
            </p:cNvPr>
            <p:cNvGrpSpPr/>
            <p:nvPr/>
          </p:nvGrpSpPr>
          <p:grpSpPr>
            <a:xfrm>
              <a:off x="7005121" y="1626029"/>
              <a:ext cx="402671" cy="381139"/>
              <a:chOff x="7346301" y="745293"/>
              <a:chExt cx="402671" cy="381139"/>
            </a:xfrm>
          </p:grpSpPr>
          <p:sp>
            <p:nvSpPr>
              <p:cNvPr id="310" name="TextBox 86">
                <a:extLst>
                  <a:ext uri="{FF2B5EF4-FFF2-40B4-BE49-F238E27FC236}">
                    <a16:creationId xmlns:a16="http://schemas.microsoft.com/office/drawing/2014/main" id="{EEA49701-5781-4F06-B4BA-2C3BC51A18F8}"/>
                  </a:ext>
                </a:extLst>
              </p:cNvPr>
              <p:cNvSpPr txBox="1">
                <a:spLocks noChangeArrowheads="1"/>
              </p:cNvSpPr>
              <p:nvPr/>
            </p:nvSpPr>
            <p:spPr bwMode="auto">
              <a:xfrm>
                <a:off x="7346301" y="74529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dirty="0">
                    <a:latin typeface="Montserrat" panose="00000500000000000000" pitchFamily="2" charset="0"/>
                  </a:rPr>
                  <a:t>#113</a:t>
                </a:r>
                <a:endParaRPr lang="en-GB" altLang="en-US" sz="100" dirty="0">
                  <a:latin typeface="Montserrat" panose="00000500000000000000" pitchFamily="2" charset="0"/>
                </a:endParaRPr>
              </a:p>
            </p:txBody>
          </p:sp>
          <p:sp>
            <p:nvSpPr>
              <p:cNvPr id="311" name="TextBox 66">
                <a:extLst>
                  <a:ext uri="{FF2B5EF4-FFF2-40B4-BE49-F238E27FC236}">
                    <a16:creationId xmlns:a16="http://schemas.microsoft.com/office/drawing/2014/main" id="{91D95E33-56C4-4023-AB63-DD57DF8C025D}"/>
                  </a:ext>
                </a:extLst>
              </p:cNvPr>
              <p:cNvSpPr txBox="1">
                <a:spLocks noChangeArrowheads="1"/>
              </p:cNvSpPr>
              <p:nvPr/>
            </p:nvSpPr>
            <p:spPr bwMode="auto">
              <a:xfrm>
                <a:off x="7375213" y="899281"/>
                <a:ext cx="373759"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Sep.</a:t>
                </a:r>
              </a:p>
            </p:txBody>
          </p:sp>
        </p:grpSp>
        <p:grpSp>
          <p:nvGrpSpPr>
            <p:cNvPr id="265" name="Group 264">
              <a:extLst>
                <a:ext uri="{FF2B5EF4-FFF2-40B4-BE49-F238E27FC236}">
                  <a16:creationId xmlns:a16="http://schemas.microsoft.com/office/drawing/2014/main" id="{30469D9C-872B-4C00-B632-F9AB07F6B412}"/>
                </a:ext>
              </a:extLst>
            </p:cNvPr>
            <p:cNvGrpSpPr/>
            <p:nvPr/>
          </p:nvGrpSpPr>
          <p:grpSpPr>
            <a:xfrm>
              <a:off x="7606024" y="1626029"/>
              <a:ext cx="388025" cy="381139"/>
              <a:chOff x="8008340" y="745293"/>
              <a:chExt cx="388025" cy="381139"/>
            </a:xfrm>
          </p:grpSpPr>
          <p:sp>
            <p:nvSpPr>
              <p:cNvPr id="308" name="TextBox 86">
                <a:extLst>
                  <a:ext uri="{FF2B5EF4-FFF2-40B4-BE49-F238E27FC236}">
                    <a16:creationId xmlns:a16="http://schemas.microsoft.com/office/drawing/2014/main" id="{481F277E-DA97-490A-92C9-FEB722427436}"/>
                  </a:ext>
                </a:extLst>
              </p:cNvPr>
              <p:cNvSpPr txBox="1">
                <a:spLocks noChangeArrowheads="1"/>
              </p:cNvSpPr>
              <p:nvPr/>
            </p:nvSpPr>
            <p:spPr bwMode="auto">
              <a:xfrm>
                <a:off x="8008340" y="745293"/>
                <a:ext cx="388025"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dirty="0">
                    <a:latin typeface="Montserrat" panose="00000500000000000000" pitchFamily="2" charset="0"/>
                  </a:rPr>
                  <a:t>#114</a:t>
                </a:r>
                <a:endParaRPr lang="en-GB" altLang="en-US" sz="100" dirty="0">
                  <a:latin typeface="Montserrat" panose="00000500000000000000" pitchFamily="2" charset="0"/>
                </a:endParaRPr>
              </a:p>
            </p:txBody>
          </p:sp>
          <p:sp>
            <p:nvSpPr>
              <p:cNvPr id="309" name="TextBox 71">
                <a:extLst>
                  <a:ext uri="{FF2B5EF4-FFF2-40B4-BE49-F238E27FC236}">
                    <a16:creationId xmlns:a16="http://schemas.microsoft.com/office/drawing/2014/main" id="{4E50D80C-1F9B-4874-B568-6903680ABF68}"/>
                  </a:ext>
                </a:extLst>
              </p:cNvPr>
              <p:cNvSpPr txBox="1">
                <a:spLocks noChangeArrowheads="1"/>
              </p:cNvSpPr>
              <p:nvPr/>
            </p:nvSpPr>
            <p:spPr bwMode="auto">
              <a:xfrm>
                <a:off x="8016563" y="899281"/>
                <a:ext cx="376138" cy="2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Dec.</a:t>
                </a:r>
              </a:p>
            </p:txBody>
          </p:sp>
        </p:grpSp>
        <p:sp>
          <p:nvSpPr>
            <p:cNvPr id="266" name="TextBox 86">
              <a:extLst>
                <a:ext uri="{FF2B5EF4-FFF2-40B4-BE49-F238E27FC236}">
                  <a16:creationId xmlns:a16="http://schemas.microsoft.com/office/drawing/2014/main" id="{522039BA-5F9F-4FCF-9BE9-A5D322DE4229}"/>
                </a:ext>
              </a:extLst>
            </p:cNvPr>
            <p:cNvSpPr txBox="1">
              <a:spLocks noChangeArrowheads="1"/>
            </p:cNvSpPr>
            <p:nvPr/>
          </p:nvSpPr>
          <p:spPr bwMode="auto">
            <a:xfrm>
              <a:off x="8191273" y="1639577"/>
              <a:ext cx="388025" cy="22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dirty="0">
                  <a:latin typeface="Montserrat" panose="00000500000000000000" pitchFamily="2" charset="0"/>
                </a:rPr>
                <a:t>#115</a:t>
              </a:r>
              <a:endParaRPr lang="en-GB" altLang="en-US" sz="100" dirty="0">
                <a:latin typeface="Montserrat" panose="00000500000000000000" pitchFamily="2" charset="0"/>
              </a:endParaRPr>
            </a:p>
          </p:txBody>
        </p:sp>
        <p:sp>
          <p:nvSpPr>
            <p:cNvPr id="267" name="TextBox 60">
              <a:extLst>
                <a:ext uri="{FF2B5EF4-FFF2-40B4-BE49-F238E27FC236}">
                  <a16:creationId xmlns:a16="http://schemas.microsoft.com/office/drawing/2014/main" id="{342B5069-B45B-40A6-9897-DF135269DBB9}"/>
                </a:ext>
              </a:extLst>
            </p:cNvPr>
            <p:cNvSpPr txBox="1">
              <a:spLocks noChangeArrowheads="1"/>
            </p:cNvSpPr>
            <p:nvPr/>
          </p:nvSpPr>
          <p:spPr bwMode="auto">
            <a:xfrm>
              <a:off x="8239236" y="1793564"/>
              <a:ext cx="383269" cy="22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Mar.</a:t>
              </a:r>
            </a:p>
          </p:txBody>
        </p:sp>
        <p:sp>
          <p:nvSpPr>
            <p:cNvPr id="268" name="TextBox 60">
              <a:extLst>
                <a:ext uri="{FF2B5EF4-FFF2-40B4-BE49-F238E27FC236}">
                  <a16:creationId xmlns:a16="http://schemas.microsoft.com/office/drawing/2014/main" id="{3FA6E263-4216-4718-9B1D-DE6ED5845CCC}"/>
                </a:ext>
              </a:extLst>
            </p:cNvPr>
            <p:cNvSpPr txBox="1">
              <a:spLocks noChangeArrowheads="1"/>
            </p:cNvSpPr>
            <p:nvPr/>
          </p:nvSpPr>
          <p:spPr bwMode="auto">
            <a:xfrm>
              <a:off x="8829396" y="1776630"/>
              <a:ext cx="354738" cy="22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300" dirty="0">
                  <a:latin typeface="Montserrat" panose="00000500000000000000" pitchFamily="2" charset="0"/>
                </a:rPr>
                <a:t>Jun</a:t>
              </a:r>
            </a:p>
          </p:txBody>
        </p:sp>
        <p:sp>
          <p:nvSpPr>
            <p:cNvPr id="269" name="Chevron 60">
              <a:extLst>
                <a:ext uri="{FF2B5EF4-FFF2-40B4-BE49-F238E27FC236}">
                  <a16:creationId xmlns:a16="http://schemas.microsoft.com/office/drawing/2014/main" id="{F6C242DD-55BC-4F68-BD49-94B1903206DA}"/>
                </a:ext>
              </a:extLst>
            </p:cNvPr>
            <p:cNvSpPr/>
            <p:nvPr/>
          </p:nvSpPr>
          <p:spPr bwMode="auto">
            <a:xfrm>
              <a:off x="4216259" y="3897970"/>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500" dirty="0">
                  <a:latin typeface="Montserrat" panose="00000500000000000000" pitchFamily="50" charset="0"/>
                  <a:ea typeface="ＭＳ Ｐゴシック" charset="-128"/>
                  <a:cs typeface="Arial" pitchFamily="34" charset="0"/>
                </a:rPr>
                <a:t>RAN1</a:t>
              </a:r>
            </a:p>
          </p:txBody>
        </p:sp>
        <p:sp>
          <p:nvSpPr>
            <p:cNvPr id="270" name="Chevron 60">
              <a:extLst>
                <a:ext uri="{FF2B5EF4-FFF2-40B4-BE49-F238E27FC236}">
                  <a16:creationId xmlns:a16="http://schemas.microsoft.com/office/drawing/2014/main" id="{032364EB-3615-4680-BE51-C0E9FC6E0488}"/>
                </a:ext>
              </a:extLst>
            </p:cNvPr>
            <p:cNvSpPr/>
            <p:nvPr/>
          </p:nvSpPr>
          <p:spPr bwMode="auto">
            <a:xfrm>
              <a:off x="4774043" y="4308125"/>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500" dirty="0">
                  <a:latin typeface="Montserrat" panose="00000500000000000000" pitchFamily="50" charset="0"/>
                  <a:ea typeface="ＭＳ Ｐゴシック" charset="-128"/>
                  <a:cs typeface="Arial" pitchFamily="34" charset="0"/>
                </a:rPr>
                <a:t>RAN </a:t>
              </a:r>
              <a:r>
                <a:rPr lang="fr-FR" sz="500" dirty="0" err="1">
                  <a:latin typeface="Montserrat" panose="00000500000000000000" pitchFamily="50" charset="0"/>
                  <a:ea typeface="ＭＳ Ｐゴシック" charset="-128"/>
                  <a:cs typeface="Arial" pitchFamily="34" charset="0"/>
                </a:rPr>
                <a:t>Completion</a:t>
              </a:r>
              <a:r>
                <a:rPr lang="fr-FR" sz="500" dirty="0">
                  <a:latin typeface="Montserrat" panose="00000500000000000000" pitchFamily="50" charset="0"/>
                  <a:ea typeface="ＭＳ Ｐゴシック" charset="-128"/>
                  <a:cs typeface="Arial" pitchFamily="34" charset="0"/>
                </a:rPr>
                <a:t> (RAN2/3/4core)</a:t>
              </a:r>
            </a:p>
          </p:txBody>
        </p:sp>
        <p:sp>
          <p:nvSpPr>
            <p:cNvPr id="271" name="TextBox 86">
              <a:extLst>
                <a:ext uri="{FF2B5EF4-FFF2-40B4-BE49-F238E27FC236}">
                  <a16:creationId xmlns:a16="http://schemas.microsoft.com/office/drawing/2014/main" id="{7A8E0A7F-865C-4F49-B05F-73680DF7913D}"/>
                </a:ext>
              </a:extLst>
            </p:cNvPr>
            <p:cNvSpPr txBox="1">
              <a:spLocks noChangeArrowheads="1"/>
            </p:cNvSpPr>
            <p:nvPr/>
          </p:nvSpPr>
          <p:spPr bwMode="auto">
            <a:xfrm>
              <a:off x="8770394" y="1636190"/>
              <a:ext cx="388025" cy="22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300" dirty="0">
                  <a:latin typeface="Montserrat" panose="00000500000000000000" pitchFamily="2" charset="0"/>
                </a:rPr>
                <a:t>#116</a:t>
              </a:r>
              <a:endParaRPr lang="en-GB" altLang="en-US" sz="100" dirty="0">
                <a:latin typeface="Montserrat" panose="00000500000000000000" pitchFamily="2" charset="0"/>
              </a:endParaRPr>
            </a:p>
          </p:txBody>
        </p:sp>
        <p:cxnSp>
          <p:nvCxnSpPr>
            <p:cNvPr id="272" name="Straight Connector 114">
              <a:extLst>
                <a:ext uri="{FF2B5EF4-FFF2-40B4-BE49-F238E27FC236}">
                  <a16:creationId xmlns:a16="http://schemas.microsoft.com/office/drawing/2014/main" id="{68A55FB5-D6B5-43ED-A059-CFA08AFA3F23}"/>
                </a:ext>
              </a:extLst>
            </p:cNvPr>
            <p:cNvCxnSpPr>
              <a:cxnSpLocks noChangeShapeType="1"/>
            </p:cNvCxnSpPr>
            <p:nvPr/>
          </p:nvCxnSpPr>
          <p:spPr bwMode="auto">
            <a:xfrm>
              <a:off x="2351586" y="2005220"/>
              <a:ext cx="0" cy="3931806"/>
            </a:xfrm>
            <a:prstGeom prst="line">
              <a:avLst/>
            </a:prstGeom>
            <a:noFill/>
            <a:ln w="9525" algn="ctr">
              <a:solidFill>
                <a:schemeClr val="accent4">
                  <a:lumMod val="40000"/>
                  <a:lumOff val="60000"/>
                </a:schemeClr>
              </a:solidFill>
              <a:prstDash val="dash"/>
              <a:round/>
              <a:headEnd/>
              <a:tailEnd/>
            </a:ln>
          </p:spPr>
        </p:cxnSp>
        <p:cxnSp>
          <p:nvCxnSpPr>
            <p:cNvPr id="273" name="Straight Connector 114">
              <a:extLst>
                <a:ext uri="{FF2B5EF4-FFF2-40B4-BE49-F238E27FC236}">
                  <a16:creationId xmlns:a16="http://schemas.microsoft.com/office/drawing/2014/main" id="{B5F688A1-4FEF-4034-AD7A-B02D2B334551}"/>
                </a:ext>
              </a:extLst>
            </p:cNvPr>
            <p:cNvCxnSpPr>
              <a:cxnSpLocks noChangeShapeType="1"/>
            </p:cNvCxnSpPr>
            <p:nvPr/>
          </p:nvCxnSpPr>
          <p:spPr bwMode="auto">
            <a:xfrm>
              <a:off x="4167291" y="2005220"/>
              <a:ext cx="0" cy="3931806"/>
            </a:xfrm>
            <a:prstGeom prst="line">
              <a:avLst/>
            </a:prstGeom>
            <a:noFill/>
            <a:ln w="9525" algn="ctr">
              <a:solidFill>
                <a:schemeClr val="accent4">
                  <a:lumMod val="40000"/>
                  <a:lumOff val="60000"/>
                </a:schemeClr>
              </a:solidFill>
              <a:prstDash val="dash"/>
              <a:round/>
              <a:headEnd/>
              <a:tailEnd/>
            </a:ln>
          </p:spPr>
        </p:cxnSp>
        <p:cxnSp>
          <p:nvCxnSpPr>
            <p:cNvPr id="274" name="Straight Connector 114">
              <a:extLst>
                <a:ext uri="{FF2B5EF4-FFF2-40B4-BE49-F238E27FC236}">
                  <a16:creationId xmlns:a16="http://schemas.microsoft.com/office/drawing/2014/main" id="{8E87748B-B7EF-450B-A8BC-0AB1EADF720E}"/>
                </a:ext>
              </a:extLst>
            </p:cNvPr>
            <p:cNvCxnSpPr>
              <a:cxnSpLocks noChangeShapeType="1"/>
            </p:cNvCxnSpPr>
            <p:nvPr/>
          </p:nvCxnSpPr>
          <p:spPr bwMode="auto">
            <a:xfrm>
              <a:off x="4772526" y="2005220"/>
              <a:ext cx="0" cy="3931806"/>
            </a:xfrm>
            <a:prstGeom prst="line">
              <a:avLst/>
            </a:prstGeom>
            <a:noFill/>
            <a:ln w="9525" algn="ctr">
              <a:solidFill>
                <a:schemeClr val="accent4">
                  <a:lumMod val="40000"/>
                  <a:lumOff val="60000"/>
                </a:schemeClr>
              </a:solidFill>
              <a:prstDash val="dash"/>
              <a:round/>
              <a:headEnd/>
              <a:tailEnd/>
            </a:ln>
          </p:spPr>
        </p:cxnSp>
        <p:cxnSp>
          <p:nvCxnSpPr>
            <p:cNvPr id="275" name="Straight Connector 114">
              <a:extLst>
                <a:ext uri="{FF2B5EF4-FFF2-40B4-BE49-F238E27FC236}">
                  <a16:creationId xmlns:a16="http://schemas.microsoft.com/office/drawing/2014/main" id="{0915A51E-FAD6-44C7-95A4-D0574533134D}"/>
                </a:ext>
              </a:extLst>
            </p:cNvPr>
            <p:cNvCxnSpPr>
              <a:cxnSpLocks noChangeShapeType="1"/>
            </p:cNvCxnSpPr>
            <p:nvPr/>
          </p:nvCxnSpPr>
          <p:spPr bwMode="auto">
            <a:xfrm>
              <a:off x="5982996" y="2005220"/>
              <a:ext cx="0" cy="3931806"/>
            </a:xfrm>
            <a:prstGeom prst="line">
              <a:avLst/>
            </a:prstGeom>
            <a:noFill/>
            <a:ln w="9525" algn="ctr">
              <a:solidFill>
                <a:schemeClr val="accent4">
                  <a:lumMod val="40000"/>
                  <a:lumOff val="60000"/>
                </a:schemeClr>
              </a:solidFill>
              <a:prstDash val="dash"/>
              <a:round/>
              <a:headEnd/>
              <a:tailEnd/>
            </a:ln>
          </p:spPr>
        </p:cxnSp>
        <p:cxnSp>
          <p:nvCxnSpPr>
            <p:cNvPr id="276" name="Straight Connector 114">
              <a:extLst>
                <a:ext uri="{FF2B5EF4-FFF2-40B4-BE49-F238E27FC236}">
                  <a16:creationId xmlns:a16="http://schemas.microsoft.com/office/drawing/2014/main" id="{68B455C2-8D82-4156-A6E6-968545381C74}"/>
                </a:ext>
              </a:extLst>
            </p:cNvPr>
            <p:cNvCxnSpPr>
              <a:cxnSpLocks noChangeShapeType="1"/>
            </p:cNvCxnSpPr>
            <p:nvPr/>
          </p:nvCxnSpPr>
          <p:spPr bwMode="auto">
            <a:xfrm>
              <a:off x="6588231" y="2005220"/>
              <a:ext cx="0" cy="3931806"/>
            </a:xfrm>
            <a:prstGeom prst="line">
              <a:avLst/>
            </a:prstGeom>
            <a:noFill/>
            <a:ln w="9525" algn="ctr">
              <a:solidFill>
                <a:schemeClr val="accent4">
                  <a:lumMod val="40000"/>
                  <a:lumOff val="60000"/>
                </a:schemeClr>
              </a:solidFill>
              <a:prstDash val="dash"/>
              <a:round/>
              <a:headEnd/>
              <a:tailEnd/>
            </a:ln>
          </p:spPr>
        </p:cxnSp>
        <p:cxnSp>
          <p:nvCxnSpPr>
            <p:cNvPr id="277" name="Straight Connector 114">
              <a:extLst>
                <a:ext uri="{FF2B5EF4-FFF2-40B4-BE49-F238E27FC236}">
                  <a16:creationId xmlns:a16="http://schemas.microsoft.com/office/drawing/2014/main" id="{0D48C067-15CE-4C8F-9861-82501187DDFE}"/>
                </a:ext>
              </a:extLst>
            </p:cNvPr>
            <p:cNvCxnSpPr>
              <a:cxnSpLocks noChangeShapeType="1"/>
            </p:cNvCxnSpPr>
            <p:nvPr/>
          </p:nvCxnSpPr>
          <p:spPr bwMode="auto">
            <a:xfrm>
              <a:off x="7193466" y="2005220"/>
              <a:ext cx="0" cy="3931806"/>
            </a:xfrm>
            <a:prstGeom prst="line">
              <a:avLst/>
            </a:prstGeom>
            <a:noFill/>
            <a:ln w="9525" algn="ctr">
              <a:solidFill>
                <a:schemeClr val="accent4">
                  <a:lumMod val="40000"/>
                  <a:lumOff val="60000"/>
                </a:schemeClr>
              </a:solidFill>
              <a:prstDash val="dash"/>
              <a:round/>
              <a:headEnd/>
              <a:tailEnd/>
            </a:ln>
          </p:spPr>
        </p:cxnSp>
        <p:cxnSp>
          <p:nvCxnSpPr>
            <p:cNvPr id="278" name="Straight Connector 114">
              <a:extLst>
                <a:ext uri="{FF2B5EF4-FFF2-40B4-BE49-F238E27FC236}">
                  <a16:creationId xmlns:a16="http://schemas.microsoft.com/office/drawing/2014/main" id="{4C9DA9C2-5D4C-4E32-A0BC-9FBECB6424D0}"/>
                </a:ext>
              </a:extLst>
            </p:cNvPr>
            <p:cNvCxnSpPr>
              <a:cxnSpLocks noChangeShapeType="1"/>
            </p:cNvCxnSpPr>
            <p:nvPr/>
          </p:nvCxnSpPr>
          <p:spPr bwMode="auto">
            <a:xfrm>
              <a:off x="8403936" y="2005220"/>
              <a:ext cx="0" cy="3931806"/>
            </a:xfrm>
            <a:prstGeom prst="line">
              <a:avLst/>
            </a:prstGeom>
            <a:noFill/>
            <a:ln w="9525" algn="ctr">
              <a:solidFill>
                <a:schemeClr val="accent4">
                  <a:lumMod val="40000"/>
                  <a:lumOff val="60000"/>
                </a:schemeClr>
              </a:solidFill>
              <a:prstDash val="dash"/>
              <a:round/>
              <a:headEnd/>
              <a:tailEnd/>
            </a:ln>
          </p:spPr>
        </p:cxnSp>
        <p:cxnSp>
          <p:nvCxnSpPr>
            <p:cNvPr id="279" name="Straight Connector 114">
              <a:extLst>
                <a:ext uri="{FF2B5EF4-FFF2-40B4-BE49-F238E27FC236}">
                  <a16:creationId xmlns:a16="http://schemas.microsoft.com/office/drawing/2014/main" id="{8277CDF8-21FF-4ED3-B554-95B6FFC18DE0}"/>
                </a:ext>
              </a:extLst>
            </p:cNvPr>
            <p:cNvCxnSpPr>
              <a:cxnSpLocks noChangeShapeType="1"/>
            </p:cNvCxnSpPr>
            <p:nvPr/>
          </p:nvCxnSpPr>
          <p:spPr bwMode="auto">
            <a:xfrm>
              <a:off x="9009176" y="2005220"/>
              <a:ext cx="0" cy="3931806"/>
            </a:xfrm>
            <a:prstGeom prst="line">
              <a:avLst/>
            </a:prstGeom>
            <a:noFill/>
            <a:ln w="9525" algn="ctr">
              <a:solidFill>
                <a:schemeClr val="accent4">
                  <a:lumMod val="40000"/>
                  <a:lumOff val="60000"/>
                </a:schemeClr>
              </a:solidFill>
              <a:prstDash val="dash"/>
              <a:round/>
              <a:headEnd/>
              <a:tailEnd/>
            </a:ln>
          </p:spPr>
        </p:cxnSp>
        <p:cxnSp>
          <p:nvCxnSpPr>
            <p:cNvPr id="280" name="Straight Connector 114">
              <a:extLst>
                <a:ext uri="{FF2B5EF4-FFF2-40B4-BE49-F238E27FC236}">
                  <a16:creationId xmlns:a16="http://schemas.microsoft.com/office/drawing/2014/main" id="{579F8BC8-B3AC-404E-A1A5-CC3BBD7FD42E}"/>
                </a:ext>
              </a:extLst>
            </p:cNvPr>
            <p:cNvCxnSpPr>
              <a:cxnSpLocks noChangeShapeType="1"/>
            </p:cNvCxnSpPr>
            <p:nvPr/>
          </p:nvCxnSpPr>
          <p:spPr bwMode="auto">
            <a:xfrm>
              <a:off x="5377761" y="2005220"/>
              <a:ext cx="0" cy="3897939"/>
            </a:xfrm>
            <a:prstGeom prst="line">
              <a:avLst/>
            </a:prstGeom>
            <a:noFill/>
            <a:ln w="28575" algn="ctr">
              <a:solidFill>
                <a:schemeClr val="accent4">
                  <a:lumMod val="40000"/>
                  <a:lumOff val="60000"/>
                </a:schemeClr>
              </a:solidFill>
              <a:round/>
              <a:headEnd/>
              <a:tailEnd/>
            </a:ln>
          </p:spPr>
        </p:cxnSp>
        <p:cxnSp>
          <p:nvCxnSpPr>
            <p:cNvPr id="281" name="Straight Connector 114">
              <a:extLst>
                <a:ext uri="{FF2B5EF4-FFF2-40B4-BE49-F238E27FC236}">
                  <a16:creationId xmlns:a16="http://schemas.microsoft.com/office/drawing/2014/main" id="{BC49B3CC-1235-44A4-93E0-CA23F2F68F8D}"/>
                </a:ext>
              </a:extLst>
            </p:cNvPr>
            <p:cNvCxnSpPr>
              <a:cxnSpLocks noChangeShapeType="1"/>
            </p:cNvCxnSpPr>
            <p:nvPr/>
          </p:nvCxnSpPr>
          <p:spPr bwMode="auto">
            <a:xfrm>
              <a:off x="7798701" y="2005220"/>
              <a:ext cx="0" cy="3897939"/>
            </a:xfrm>
            <a:prstGeom prst="line">
              <a:avLst/>
            </a:prstGeom>
            <a:noFill/>
            <a:ln w="28575" algn="ctr">
              <a:solidFill>
                <a:schemeClr val="accent4">
                  <a:lumMod val="40000"/>
                  <a:lumOff val="60000"/>
                </a:schemeClr>
              </a:solidFill>
              <a:round/>
              <a:headEnd/>
              <a:tailEnd/>
            </a:ln>
          </p:spPr>
        </p:cxnSp>
        <p:sp>
          <p:nvSpPr>
            <p:cNvPr id="282" name="Chevron 60">
              <a:extLst>
                <a:ext uri="{FF2B5EF4-FFF2-40B4-BE49-F238E27FC236}">
                  <a16:creationId xmlns:a16="http://schemas.microsoft.com/office/drawing/2014/main" id="{682E9777-DE0A-4A38-ACD8-6A80320997CE}"/>
                </a:ext>
              </a:extLst>
            </p:cNvPr>
            <p:cNvSpPr/>
            <p:nvPr/>
          </p:nvSpPr>
          <p:spPr bwMode="auto">
            <a:xfrm>
              <a:off x="5272565" y="3555382"/>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00" dirty="0">
                  <a:latin typeface="Montserrat" panose="00000500000000000000" pitchFamily="50" charset="0"/>
                  <a:ea typeface="ＭＳ Ｐゴシック" charset="-128"/>
                  <a:cs typeface="Arial" pitchFamily="34" charset="0"/>
                </a:rPr>
                <a:t>RAN4 C.def.</a:t>
              </a:r>
            </a:p>
          </p:txBody>
        </p:sp>
        <p:sp>
          <p:nvSpPr>
            <p:cNvPr id="283" name="Chevron 60">
              <a:extLst>
                <a:ext uri="{FF2B5EF4-FFF2-40B4-BE49-F238E27FC236}">
                  <a16:creationId xmlns:a16="http://schemas.microsoft.com/office/drawing/2014/main" id="{C8DDB321-AEF8-48DB-8912-C7CDCA290ECA}"/>
                </a:ext>
              </a:extLst>
            </p:cNvPr>
            <p:cNvSpPr/>
            <p:nvPr/>
          </p:nvSpPr>
          <p:spPr bwMode="auto">
            <a:xfrm>
              <a:off x="8320560" y="4294922"/>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300" dirty="0">
                  <a:latin typeface="Montserrat" panose="00000500000000000000" pitchFamily="50" charset="0"/>
                  <a:ea typeface="ＭＳ Ｐゴシック" charset="-128"/>
                  <a:cs typeface="Arial" pitchFamily="34" charset="0"/>
                </a:rPr>
                <a:t>RAN4 Perf</a:t>
              </a:r>
            </a:p>
          </p:txBody>
        </p:sp>
        <p:sp>
          <p:nvSpPr>
            <p:cNvPr id="284" name="Chevron 60">
              <a:extLst>
                <a:ext uri="{FF2B5EF4-FFF2-40B4-BE49-F238E27FC236}">
                  <a16:creationId xmlns:a16="http://schemas.microsoft.com/office/drawing/2014/main" id="{3550E41C-2956-4BC0-A84D-4340273759C4}"/>
                </a:ext>
              </a:extLst>
            </p:cNvPr>
            <p:cNvSpPr/>
            <p:nvPr/>
          </p:nvSpPr>
          <p:spPr bwMode="auto">
            <a:xfrm>
              <a:off x="4185445" y="3555261"/>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00" dirty="0">
                  <a:latin typeface="Montserrat" panose="00000500000000000000" pitchFamily="50" charset="0"/>
                  <a:ea typeface="ＭＳ Ｐゴシック" charset="-128"/>
                  <a:cs typeface="Arial" pitchFamily="34" charset="0"/>
                </a:rPr>
                <a:t>RP Content </a:t>
              </a:r>
              <a:r>
                <a:rPr lang="fr-FR" sz="400" dirty="0" err="1">
                  <a:latin typeface="Montserrat" panose="00000500000000000000" pitchFamily="50" charset="0"/>
                  <a:ea typeface="ＭＳ Ｐゴシック" charset="-128"/>
                  <a:cs typeface="Arial" pitchFamily="34" charset="0"/>
                </a:rPr>
                <a:t>def</a:t>
              </a:r>
              <a:r>
                <a:rPr lang="fr-FR" sz="400" dirty="0">
                  <a:latin typeface="Montserrat" panose="00000500000000000000" pitchFamily="50" charset="0"/>
                  <a:ea typeface="ＭＳ Ｐゴシック" charset="-128"/>
                  <a:cs typeface="Arial" pitchFamily="34" charset="0"/>
                </a:rPr>
                <a:t>.</a:t>
              </a:r>
            </a:p>
          </p:txBody>
        </p:sp>
        <p:cxnSp>
          <p:nvCxnSpPr>
            <p:cNvPr id="285" name="Straight Connector 284">
              <a:extLst>
                <a:ext uri="{FF2B5EF4-FFF2-40B4-BE49-F238E27FC236}">
                  <a16:creationId xmlns:a16="http://schemas.microsoft.com/office/drawing/2014/main" id="{1CBB5096-AE5F-4134-811B-5BA856FD3E15}"/>
                </a:ext>
              </a:extLst>
            </p:cNvPr>
            <p:cNvCxnSpPr>
              <a:cxnSpLocks/>
            </p:cNvCxnSpPr>
            <p:nvPr/>
          </p:nvCxnSpPr>
          <p:spPr bwMode="auto">
            <a:xfrm>
              <a:off x="2968675" y="1489717"/>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86" name="TextBox 285">
              <a:extLst>
                <a:ext uri="{FF2B5EF4-FFF2-40B4-BE49-F238E27FC236}">
                  <a16:creationId xmlns:a16="http://schemas.microsoft.com/office/drawing/2014/main" id="{5A411CFB-CA35-4386-8876-4DE60FF72CB7}"/>
                </a:ext>
              </a:extLst>
            </p:cNvPr>
            <p:cNvSpPr txBox="1"/>
            <p:nvPr/>
          </p:nvSpPr>
          <p:spPr>
            <a:xfrm>
              <a:off x="3866247" y="1367480"/>
              <a:ext cx="502149" cy="302870"/>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600" dirty="0">
                  <a:latin typeface="Montserrat" panose="00000500000000000000" pitchFamily="50" charset="0"/>
                </a:rPr>
                <a:t>2025</a:t>
              </a:r>
            </a:p>
          </p:txBody>
        </p:sp>
        <p:cxnSp>
          <p:nvCxnSpPr>
            <p:cNvPr id="287" name="Straight Connector 286">
              <a:extLst>
                <a:ext uri="{FF2B5EF4-FFF2-40B4-BE49-F238E27FC236}">
                  <a16:creationId xmlns:a16="http://schemas.microsoft.com/office/drawing/2014/main" id="{0DC41F14-71D0-456E-AF32-8D28CF52AD61}"/>
                </a:ext>
              </a:extLst>
            </p:cNvPr>
            <p:cNvCxnSpPr>
              <a:cxnSpLocks/>
            </p:cNvCxnSpPr>
            <p:nvPr/>
          </p:nvCxnSpPr>
          <p:spPr bwMode="auto">
            <a:xfrm>
              <a:off x="5369818" y="1493109"/>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88" name="TextBox 287">
              <a:extLst>
                <a:ext uri="{FF2B5EF4-FFF2-40B4-BE49-F238E27FC236}">
                  <a16:creationId xmlns:a16="http://schemas.microsoft.com/office/drawing/2014/main" id="{A1B8CF06-A93E-4C0C-B8AD-114B15F22BFE}"/>
                </a:ext>
              </a:extLst>
            </p:cNvPr>
            <p:cNvSpPr txBox="1"/>
            <p:nvPr/>
          </p:nvSpPr>
          <p:spPr>
            <a:xfrm>
              <a:off x="6267390" y="1370873"/>
              <a:ext cx="502149" cy="302870"/>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600" dirty="0">
                  <a:latin typeface="Montserrat" panose="00000500000000000000" pitchFamily="50" charset="0"/>
                </a:rPr>
                <a:t>2026</a:t>
              </a:r>
            </a:p>
          </p:txBody>
        </p:sp>
        <p:cxnSp>
          <p:nvCxnSpPr>
            <p:cNvPr id="289" name="Straight Connector 288">
              <a:extLst>
                <a:ext uri="{FF2B5EF4-FFF2-40B4-BE49-F238E27FC236}">
                  <a16:creationId xmlns:a16="http://schemas.microsoft.com/office/drawing/2014/main" id="{F9445775-9183-4EA8-996A-71C0C80E66C4}"/>
                </a:ext>
              </a:extLst>
            </p:cNvPr>
            <p:cNvCxnSpPr>
              <a:cxnSpLocks/>
            </p:cNvCxnSpPr>
            <p:nvPr/>
          </p:nvCxnSpPr>
          <p:spPr bwMode="auto">
            <a:xfrm>
              <a:off x="7764187" y="1482953"/>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90" name="TextBox 289">
              <a:extLst>
                <a:ext uri="{FF2B5EF4-FFF2-40B4-BE49-F238E27FC236}">
                  <a16:creationId xmlns:a16="http://schemas.microsoft.com/office/drawing/2014/main" id="{BC8BA686-EE0C-4864-8042-586D6506464D}"/>
                </a:ext>
              </a:extLst>
            </p:cNvPr>
            <p:cNvSpPr txBox="1"/>
            <p:nvPr/>
          </p:nvSpPr>
          <p:spPr>
            <a:xfrm>
              <a:off x="8329866" y="1374263"/>
              <a:ext cx="502149" cy="302870"/>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600" dirty="0">
                  <a:latin typeface="Montserrat" panose="00000500000000000000" pitchFamily="50" charset="0"/>
                </a:rPr>
                <a:t>2027</a:t>
              </a:r>
            </a:p>
          </p:txBody>
        </p:sp>
        <p:sp>
          <p:nvSpPr>
            <p:cNvPr id="291" name="Chevron 58">
              <a:extLst>
                <a:ext uri="{FF2B5EF4-FFF2-40B4-BE49-F238E27FC236}">
                  <a16:creationId xmlns:a16="http://schemas.microsoft.com/office/drawing/2014/main" id="{0713E951-7103-4E97-8E87-A1FEA440A35B}"/>
                </a:ext>
              </a:extLst>
            </p:cNvPr>
            <p:cNvSpPr/>
            <p:nvPr/>
          </p:nvSpPr>
          <p:spPr bwMode="auto">
            <a:xfrm>
              <a:off x="8191868" y="4689067"/>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300" dirty="0">
                  <a:latin typeface="Montserrat" panose="00000500000000000000" pitchFamily="50" charset="0"/>
                  <a:ea typeface="ＭＳ Ｐゴシック" charset="-128"/>
                  <a:cs typeface="Arial" pitchFamily="34" charset="0"/>
                </a:rPr>
                <a:t>5GA ASN.1 &amp; Open APIs </a:t>
              </a:r>
            </a:p>
          </p:txBody>
        </p:sp>
        <p:sp>
          <p:nvSpPr>
            <p:cNvPr id="292" name="Thought Bubble: Cloud 291">
              <a:extLst>
                <a:ext uri="{FF2B5EF4-FFF2-40B4-BE49-F238E27FC236}">
                  <a16:creationId xmlns:a16="http://schemas.microsoft.com/office/drawing/2014/main" id="{E93840D3-69B7-489C-9778-5E9F8DAC44AF}"/>
                </a:ext>
              </a:extLst>
            </p:cNvPr>
            <p:cNvSpPr/>
            <p:nvPr/>
          </p:nvSpPr>
          <p:spPr bwMode="auto">
            <a:xfrm>
              <a:off x="5025190" y="4717816"/>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400" dirty="0">
                <a:latin typeface="Montserrat" panose="00000500000000000000" pitchFamily="50" charset="0"/>
                <a:ea typeface="ＭＳ Ｐゴシック" charset="-128"/>
                <a:cs typeface="Arial" pitchFamily="34" charset="0"/>
              </a:endParaRPr>
            </a:p>
          </p:txBody>
        </p:sp>
        <p:sp>
          <p:nvSpPr>
            <p:cNvPr id="293" name="TextBox 292">
              <a:extLst>
                <a:ext uri="{FF2B5EF4-FFF2-40B4-BE49-F238E27FC236}">
                  <a16:creationId xmlns:a16="http://schemas.microsoft.com/office/drawing/2014/main" id="{99D57105-439A-40C4-B9A3-6214F3F7937B}"/>
                </a:ext>
              </a:extLst>
            </p:cNvPr>
            <p:cNvSpPr txBox="1"/>
            <p:nvPr/>
          </p:nvSpPr>
          <p:spPr>
            <a:xfrm>
              <a:off x="4916816" y="4709853"/>
              <a:ext cx="1060025" cy="252391"/>
            </a:xfrm>
            <a:prstGeom prst="rect">
              <a:avLst/>
            </a:prstGeom>
            <a:noFill/>
          </p:spPr>
          <p:txBody>
            <a:bodyPr wrap="square">
              <a:spAutoFit/>
            </a:bodyPr>
            <a:lstStyle/>
            <a:p>
              <a:pPr algn="ctr">
                <a:defRPr/>
              </a:pPr>
              <a:r>
                <a:rPr lang="fr-FR" sz="400" dirty="0">
                  <a:solidFill>
                    <a:schemeClr val="dk1"/>
                  </a:solidFill>
                  <a:latin typeface="Montserrat" panose="00000500000000000000" pitchFamily="50" charset="0"/>
                  <a:ea typeface="ＭＳ Ｐゴシック" charset="-128"/>
                  <a:cs typeface="Arial" pitchFamily="34" charset="0"/>
                </a:rPr>
                <a:t>St.3 SID </a:t>
              </a:r>
              <a:r>
                <a:rPr lang="fr-FR" sz="400" dirty="0" err="1">
                  <a:solidFill>
                    <a:schemeClr val="dk1"/>
                  </a:solidFill>
                  <a:latin typeface="Montserrat" panose="00000500000000000000" pitchFamily="50" charset="0"/>
                  <a:ea typeface="ＭＳ Ｐゴシック" charset="-128"/>
                  <a:cs typeface="Arial" pitchFamily="34" charset="0"/>
                </a:rPr>
                <a:t>def</a:t>
              </a:r>
              <a:r>
                <a:rPr lang="fr-FR" sz="400" dirty="0">
                  <a:solidFill>
                    <a:schemeClr val="dk1"/>
                  </a:solidFill>
                  <a:latin typeface="Montserrat" panose="00000500000000000000" pitchFamily="50" charset="0"/>
                  <a:ea typeface="ＭＳ Ｐゴシック" charset="-128"/>
                  <a:cs typeface="Arial" pitchFamily="34" charset="0"/>
                </a:rPr>
                <a:t>. TBD</a:t>
              </a:r>
            </a:p>
          </p:txBody>
        </p:sp>
        <p:sp>
          <p:nvSpPr>
            <p:cNvPr id="294" name="Title 1">
              <a:extLst>
                <a:ext uri="{FF2B5EF4-FFF2-40B4-BE49-F238E27FC236}">
                  <a16:creationId xmlns:a16="http://schemas.microsoft.com/office/drawing/2014/main" id="{70AB0291-930E-419A-8651-5754C4CC129F}"/>
                </a:ext>
              </a:extLst>
            </p:cNvPr>
            <p:cNvSpPr txBox="1">
              <a:spLocks/>
            </p:cNvSpPr>
            <p:nvPr/>
          </p:nvSpPr>
          <p:spPr bwMode="auto">
            <a:xfrm>
              <a:off x="1021063" y="928149"/>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400" kern="0" dirty="0">
                  <a:latin typeface="Montserrat" panose="00000500000000000000" pitchFamily="50" charset="0"/>
                  <a:ea typeface="ＭＳ Ｐゴシック" charset="0"/>
                  <a:cs typeface="ＭＳ Ｐゴシック" charset="0"/>
                </a:rPr>
                <a:t>Release 20 5GA timeline</a:t>
              </a:r>
              <a:endParaRPr lang="en-US" sz="1200" kern="0" dirty="0">
                <a:latin typeface="Montserrat" panose="00000500000000000000" pitchFamily="50" charset="0"/>
                <a:ea typeface="ＭＳ Ｐゴシック" charset="0"/>
                <a:cs typeface="ＭＳ Ｐゴシック" charset="0"/>
              </a:endParaRPr>
            </a:p>
          </p:txBody>
        </p:sp>
        <p:sp>
          <p:nvSpPr>
            <p:cNvPr id="295" name="TextBox 1">
              <a:extLst>
                <a:ext uri="{FF2B5EF4-FFF2-40B4-BE49-F238E27FC236}">
                  <a16:creationId xmlns:a16="http://schemas.microsoft.com/office/drawing/2014/main" id="{58B080AC-95B2-405C-ADDA-D27992461601}"/>
                </a:ext>
              </a:extLst>
            </p:cNvPr>
            <p:cNvSpPr txBox="1">
              <a:spLocks noChangeArrowheads="1"/>
            </p:cNvSpPr>
            <p:nvPr/>
          </p:nvSpPr>
          <p:spPr bwMode="auto">
            <a:xfrm>
              <a:off x="6865619" y="1015167"/>
              <a:ext cx="568722" cy="176675"/>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100" b="1" dirty="0">
                  <a:latin typeface="Montserrat" panose="00000500000000000000" pitchFamily="50" charset="0"/>
                </a:rPr>
                <a:t>Note</a:t>
              </a:r>
              <a:r>
                <a:rPr lang="en-GB" altLang="en-US" sz="100" dirty="0">
                  <a:latin typeface="Montserrat" panose="00000500000000000000" pitchFamily="50" charset="0"/>
                </a:rPr>
                <a:t>: All starting dates are indicative</a:t>
              </a:r>
            </a:p>
          </p:txBody>
        </p:sp>
        <p:sp>
          <p:nvSpPr>
            <p:cNvPr id="296" name="TextBox 1">
              <a:extLst>
                <a:ext uri="{FF2B5EF4-FFF2-40B4-BE49-F238E27FC236}">
                  <a16:creationId xmlns:a16="http://schemas.microsoft.com/office/drawing/2014/main" id="{63FCBB03-2DE0-4A0E-908B-20CBD66EC0F1}"/>
                </a:ext>
              </a:extLst>
            </p:cNvPr>
            <p:cNvSpPr txBox="1">
              <a:spLocks noChangeArrowheads="1"/>
            </p:cNvSpPr>
            <p:nvPr/>
          </p:nvSpPr>
          <p:spPr bwMode="auto">
            <a:xfrm>
              <a:off x="2379523" y="3716773"/>
              <a:ext cx="1164115" cy="302870"/>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300" b="1">
                  <a:latin typeface="Montserrat" panose="00000500000000000000" pitchFamily="50" charset="0"/>
                </a:rPr>
                <a:t>Workshops </a:t>
              </a:r>
            </a:p>
            <a:p>
              <a:pPr algn="ctr">
                <a:defRPr/>
              </a:pPr>
              <a:r>
                <a:rPr lang="en-GB" altLang="en-US" sz="300" b="1">
                  <a:latin typeface="Montserrat" panose="00000500000000000000" pitchFamily="50" charset="0"/>
                </a:rPr>
                <a:t>5GA RAN &amp; SA</a:t>
              </a:r>
              <a:endParaRPr lang="en-GB" altLang="en-US" sz="300" dirty="0">
                <a:latin typeface="Montserrat" panose="00000500000000000000" pitchFamily="50" charset="0"/>
              </a:endParaRPr>
            </a:p>
          </p:txBody>
        </p:sp>
        <p:cxnSp>
          <p:nvCxnSpPr>
            <p:cNvPr id="297" name="Straight Connector 114">
              <a:extLst>
                <a:ext uri="{FF2B5EF4-FFF2-40B4-BE49-F238E27FC236}">
                  <a16:creationId xmlns:a16="http://schemas.microsoft.com/office/drawing/2014/main" id="{CB9B5708-FEFA-4BA2-A8CD-D20E13B048EE}"/>
                </a:ext>
              </a:extLst>
            </p:cNvPr>
            <p:cNvCxnSpPr>
              <a:cxnSpLocks noChangeShapeType="1"/>
            </p:cNvCxnSpPr>
            <p:nvPr/>
          </p:nvCxnSpPr>
          <p:spPr bwMode="auto">
            <a:xfrm>
              <a:off x="1697959" y="1873140"/>
              <a:ext cx="0" cy="3931806"/>
            </a:xfrm>
            <a:prstGeom prst="line">
              <a:avLst/>
            </a:prstGeom>
            <a:noFill/>
            <a:ln w="9525" algn="ctr">
              <a:solidFill>
                <a:schemeClr val="accent4">
                  <a:lumMod val="40000"/>
                  <a:lumOff val="60000"/>
                </a:schemeClr>
              </a:solidFill>
              <a:prstDash val="dash"/>
              <a:round/>
              <a:headEnd/>
              <a:tailEnd/>
            </a:ln>
          </p:spPr>
        </p:cxnSp>
        <p:sp>
          <p:nvSpPr>
            <p:cNvPr id="298" name="Chevron 60">
              <a:extLst>
                <a:ext uri="{FF2B5EF4-FFF2-40B4-BE49-F238E27FC236}">
                  <a16:creationId xmlns:a16="http://schemas.microsoft.com/office/drawing/2014/main" id="{85D17203-D0D8-4385-81A0-D457EA656213}"/>
                </a:ext>
              </a:extLst>
            </p:cNvPr>
            <p:cNvSpPr/>
            <p:nvPr/>
          </p:nvSpPr>
          <p:spPr bwMode="auto">
            <a:xfrm>
              <a:off x="3275369" y="3552310"/>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00" dirty="0">
                  <a:latin typeface="Montserrat" panose="00000500000000000000" pitchFamily="50" charset="0"/>
                  <a:ea typeface="ＭＳ Ｐゴシック" charset="-128"/>
                  <a:cs typeface="Arial" pitchFamily="34" charset="0"/>
                </a:rPr>
                <a:t>RAN WG SID </a:t>
              </a:r>
              <a:r>
                <a:rPr lang="fr-FR" sz="400" dirty="0" err="1">
                  <a:latin typeface="Montserrat" panose="00000500000000000000" pitchFamily="50" charset="0"/>
                  <a:ea typeface="ＭＳ Ｐゴシック" charset="-128"/>
                  <a:cs typeface="Arial" pitchFamily="34" charset="0"/>
                </a:rPr>
                <a:t>def</a:t>
              </a:r>
              <a:r>
                <a:rPr lang="fr-FR" sz="400" dirty="0">
                  <a:latin typeface="Montserrat" panose="00000500000000000000" pitchFamily="50" charset="0"/>
                  <a:ea typeface="ＭＳ Ｐゴシック" charset="-128"/>
                  <a:cs typeface="Arial" pitchFamily="34" charset="0"/>
                </a:rPr>
                <a:t>.</a:t>
              </a:r>
            </a:p>
          </p:txBody>
        </p:sp>
        <p:sp>
          <p:nvSpPr>
            <p:cNvPr id="299" name="Chevron 60">
              <a:extLst>
                <a:ext uri="{FF2B5EF4-FFF2-40B4-BE49-F238E27FC236}">
                  <a16:creationId xmlns:a16="http://schemas.microsoft.com/office/drawing/2014/main" id="{BF5EB43E-359E-4D8A-9711-78E056EE510B}"/>
                </a:ext>
              </a:extLst>
            </p:cNvPr>
            <p:cNvSpPr/>
            <p:nvPr/>
          </p:nvSpPr>
          <p:spPr bwMode="auto">
            <a:xfrm>
              <a:off x="3296151" y="3046619"/>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00" dirty="0">
                  <a:latin typeface="Montserrat" panose="00000500000000000000" pitchFamily="50" charset="0"/>
                  <a:ea typeface="ＭＳ Ｐゴシック" charset="-128"/>
                  <a:cs typeface="Arial" pitchFamily="34" charset="0"/>
                </a:rPr>
                <a:t>St.2 SID </a:t>
              </a:r>
              <a:r>
                <a:rPr lang="fr-FR" sz="400" dirty="0" err="1">
                  <a:latin typeface="Montserrat" panose="00000500000000000000" pitchFamily="50" charset="0"/>
                  <a:ea typeface="ＭＳ Ｐゴシック" charset="-128"/>
                  <a:cs typeface="Arial" pitchFamily="34" charset="0"/>
                </a:rPr>
                <a:t>def</a:t>
              </a:r>
              <a:r>
                <a:rPr lang="fr-FR" sz="400" dirty="0">
                  <a:latin typeface="Montserrat" panose="00000500000000000000" pitchFamily="50" charset="0"/>
                  <a:ea typeface="ＭＳ Ｐゴシック" charset="-128"/>
                  <a:cs typeface="Arial" pitchFamily="34" charset="0"/>
                </a:rPr>
                <a:t>.</a:t>
              </a:r>
            </a:p>
          </p:txBody>
        </p:sp>
        <p:sp>
          <p:nvSpPr>
            <p:cNvPr id="300" name="Diamond 299">
              <a:extLst>
                <a:ext uri="{FF2B5EF4-FFF2-40B4-BE49-F238E27FC236}">
                  <a16:creationId xmlns:a16="http://schemas.microsoft.com/office/drawing/2014/main" id="{2DACCEDB-EDA0-497D-9BD3-A4CF579BCF03}"/>
                </a:ext>
              </a:extLst>
            </p:cNvPr>
            <p:cNvSpPr/>
            <p:nvPr/>
          </p:nvSpPr>
          <p:spPr bwMode="auto">
            <a:xfrm>
              <a:off x="2734100" y="3239087"/>
              <a:ext cx="407324" cy="440574"/>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600" b="0" i="0" u="none" strike="noStrike" cap="none" normalizeH="0" baseline="0">
                <a:ln>
                  <a:noFill/>
                </a:ln>
                <a:solidFill>
                  <a:schemeClr val="tx1"/>
                </a:solidFill>
                <a:effectLst/>
                <a:latin typeface="Arial" charset="0"/>
              </a:endParaRPr>
            </a:p>
          </p:txBody>
        </p:sp>
        <p:cxnSp>
          <p:nvCxnSpPr>
            <p:cNvPr id="301" name="Straight Connector 114">
              <a:extLst>
                <a:ext uri="{FF2B5EF4-FFF2-40B4-BE49-F238E27FC236}">
                  <a16:creationId xmlns:a16="http://schemas.microsoft.com/office/drawing/2014/main" id="{E90A92F7-035C-4A8F-A350-95CD24B2FD71}"/>
                </a:ext>
              </a:extLst>
            </p:cNvPr>
            <p:cNvCxnSpPr>
              <a:cxnSpLocks noChangeShapeType="1"/>
            </p:cNvCxnSpPr>
            <p:nvPr/>
          </p:nvCxnSpPr>
          <p:spPr bwMode="auto">
            <a:xfrm>
              <a:off x="3562056" y="2005220"/>
              <a:ext cx="0" cy="3931806"/>
            </a:xfrm>
            <a:prstGeom prst="line">
              <a:avLst/>
            </a:prstGeom>
            <a:noFill/>
            <a:ln w="9525" algn="ctr">
              <a:solidFill>
                <a:schemeClr val="accent4">
                  <a:lumMod val="40000"/>
                  <a:lumOff val="60000"/>
                </a:schemeClr>
              </a:solidFill>
              <a:prstDash val="dash"/>
              <a:round/>
              <a:headEnd/>
              <a:tailEnd/>
            </a:ln>
          </p:spPr>
        </p:cxnSp>
        <p:sp>
          <p:nvSpPr>
            <p:cNvPr id="302" name="Star: 5 Points 301">
              <a:extLst>
                <a:ext uri="{FF2B5EF4-FFF2-40B4-BE49-F238E27FC236}">
                  <a16:creationId xmlns:a16="http://schemas.microsoft.com/office/drawing/2014/main" id="{45084A6B-9C1D-4F0F-87DB-AE5CE0F128D2}"/>
                </a:ext>
              </a:extLst>
            </p:cNvPr>
            <p:cNvSpPr/>
            <p:nvPr/>
          </p:nvSpPr>
          <p:spPr bwMode="auto">
            <a:xfrm>
              <a:off x="3996101" y="2468018"/>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600" dirty="0">
                <a:solidFill>
                  <a:srgbClr val="FF0000"/>
                </a:solidFill>
                <a:latin typeface="Arial" charset="0"/>
              </a:endParaRPr>
            </a:p>
          </p:txBody>
        </p:sp>
        <p:sp>
          <p:nvSpPr>
            <p:cNvPr id="303" name="Star: 5 Points 302">
              <a:extLst>
                <a:ext uri="{FF2B5EF4-FFF2-40B4-BE49-F238E27FC236}">
                  <a16:creationId xmlns:a16="http://schemas.microsoft.com/office/drawing/2014/main" id="{EDC4BD2D-D77A-41AC-9FD4-6F28D16793FA}"/>
                </a:ext>
              </a:extLst>
            </p:cNvPr>
            <p:cNvSpPr/>
            <p:nvPr/>
          </p:nvSpPr>
          <p:spPr bwMode="auto">
            <a:xfrm>
              <a:off x="4033148" y="2976481"/>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600" dirty="0">
                <a:solidFill>
                  <a:srgbClr val="FF0000"/>
                </a:solidFill>
                <a:latin typeface="Arial" charset="0"/>
              </a:endParaRPr>
            </a:p>
          </p:txBody>
        </p:sp>
        <p:sp>
          <p:nvSpPr>
            <p:cNvPr id="304" name="Star: 5 Points 303">
              <a:extLst>
                <a:ext uri="{FF2B5EF4-FFF2-40B4-BE49-F238E27FC236}">
                  <a16:creationId xmlns:a16="http://schemas.microsoft.com/office/drawing/2014/main" id="{22EC7D37-581C-4EAC-B7C4-EACF9428E256}"/>
                </a:ext>
              </a:extLst>
            </p:cNvPr>
            <p:cNvSpPr/>
            <p:nvPr/>
          </p:nvSpPr>
          <p:spPr bwMode="auto">
            <a:xfrm>
              <a:off x="3980922" y="3459374"/>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600" dirty="0">
                <a:solidFill>
                  <a:srgbClr val="FF0000"/>
                </a:solidFill>
                <a:latin typeface="Arial" charset="0"/>
              </a:endParaRPr>
            </a:p>
          </p:txBody>
        </p:sp>
        <p:sp>
          <p:nvSpPr>
            <p:cNvPr id="305" name="Rectangle 304">
              <a:extLst>
                <a:ext uri="{FF2B5EF4-FFF2-40B4-BE49-F238E27FC236}">
                  <a16:creationId xmlns:a16="http://schemas.microsoft.com/office/drawing/2014/main" id="{70B4F8A0-3E82-4135-AB7E-959D7A0EAB6E}"/>
                </a:ext>
              </a:extLst>
            </p:cNvPr>
            <p:cNvSpPr/>
            <p:nvPr/>
          </p:nvSpPr>
          <p:spPr>
            <a:xfrm>
              <a:off x="9495116" y="587861"/>
              <a:ext cx="2599249" cy="6183597"/>
            </a:xfrm>
            <a:prstGeom prst="rect">
              <a:avLst/>
            </a:prstGeom>
          </p:spPr>
          <p:txBody>
            <a:bodyPr wrap="square">
              <a:spAutoFit/>
            </a:bodyPr>
            <a:lstStyle/>
            <a:p>
              <a:pPr lvl="0"/>
              <a:r>
                <a:rPr lang="en-GB" altLang="zh-CN" sz="900" b="1" dirty="0">
                  <a:solidFill>
                    <a:prstClr val="black"/>
                  </a:solidFill>
                  <a:latin typeface="+mn-lt"/>
                </a:rPr>
                <a:t>OAM/CH prime feature:</a:t>
              </a:r>
              <a:endParaRPr lang="zh-CN" altLang="zh-CN" sz="900" dirty="0">
                <a:solidFill>
                  <a:prstClr val="black"/>
                </a:solidFill>
                <a:latin typeface="+mn-lt"/>
              </a:endParaRPr>
            </a:p>
            <a:p>
              <a:r>
                <a:rPr lang="en-US" altLang="zh-CN" sz="900" dirty="0">
                  <a:solidFill>
                    <a:srgbClr val="0000FF"/>
                  </a:solidFill>
                  <a:latin typeface="+mn-lt"/>
                </a:rPr>
                <a:t>It’s recommended to take max 6~9 months for study phase if normative work is planned for Rel-20. </a:t>
              </a:r>
              <a:endParaRPr lang="en-GB" altLang="zh-CN" sz="900" dirty="0">
                <a:solidFill>
                  <a:srgbClr val="0000FF"/>
                </a:solidFill>
                <a:latin typeface="+mn-lt"/>
              </a:endParaRPr>
            </a:p>
            <a:p>
              <a:pPr marL="285750" lvl="0" indent="-285750">
                <a:buFont typeface="Wingdings" panose="05000000000000000000" pitchFamily="2" charset="2"/>
                <a:buChar char="Ø"/>
              </a:pPr>
              <a:r>
                <a:rPr lang="en-GB" altLang="zh-CN" sz="800" dirty="0">
                  <a:solidFill>
                    <a:prstClr val="black"/>
                  </a:solidFill>
                  <a:latin typeface="+mn-lt"/>
                </a:rPr>
                <a:t>Start of Rel-20 </a:t>
              </a:r>
              <a:r>
                <a:rPr lang="en-GB" altLang="zh-CN" sz="800" dirty="0">
                  <a:solidFill>
                    <a:srgbClr val="FF0000"/>
                  </a:solidFill>
                  <a:latin typeface="+mn-lt"/>
                </a:rPr>
                <a:t>prime</a:t>
              </a:r>
              <a:r>
                <a:rPr lang="en-GB" altLang="zh-CN" sz="800" dirty="0">
                  <a:solidFill>
                    <a:prstClr val="black"/>
                  </a:solidFill>
                  <a:latin typeface="+mn-lt"/>
                </a:rPr>
                <a:t> study:</a:t>
              </a:r>
              <a:r>
                <a:rPr lang="en-GB" altLang="zh-CN" sz="800" dirty="0">
                  <a:solidFill>
                    <a:srgbClr val="FF0000"/>
                  </a:solidFill>
                  <a:latin typeface="+mn-lt"/>
                </a:rPr>
                <a:t> right after </a:t>
              </a:r>
              <a:r>
                <a:rPr lang="en-GB" altLang="zh-CN" sz="800" dirty="0">
                  <a:solidFill>
                    <a:prstClr val="black"/>
                  </a:solidFill>
                  <a:latin typeface="+mn-lt"/>
                </a:rPr>
                <a:t>Jun.2025 (SA#108/SA5#161)</a:t>
              </a:r>
            </a:p>
            <a:p>
              <a:pPr marL="285750" lvl="0" indent="-285750">
                <a:buFont typeface="Wingdings" panose="05000000000000000000" pitchFamily="2" charset="2"/>
                <a:buChar char="Ø"/>
              </a:pPr>
              <a:r>
                <a:rPr lang="en-US" altLang="zh-CN" sz="800" dirty="0">
                  <a:solidFill>
                    <a:prstClr val="black"/>
                  </a:solidFill>
                  <a:latin typeface="+mn-lt"/>
                </a:rPr>
                <a:t>End of Rel-20 </a:t>
              </a:r>
              <a:r>
                <a:rPr lang="en-US" altLang="zh-CN" sz="800" dirty="0">
                  <a:solidFill>
                    <a:srgbClr val="FF0000"/>
                  </a:solidFill>
                  <a:latin typeface="+mn-lt"/>
                </a:rPr>
                <a:t>prime</a:t>
              </a:r>
              <a:r>
                <a:rPr lang="en-US" altLang="zh-CN" sz="800" dirty="0">
                  <a:solidFill>
                    <a:prstClr val="black"/>
                  </a:solidFill>
                  <a:latin typeface="+mn-lt"/>
                </a:rPr>
                <a:t> normative:</a:t>
              </a:r>
            </a:p>
            <a:p>
              <a:pPr lvl="0"/>
              <a:r>
                <a:rPr lang="en-US" altLang="zh-CN" sz="800" dirty="0">
                  <a:solidFill>
                    <a:prstClr val="black"/>
                  </a:solidFill>
                  <a:latin typeface="+mn-lt"/>
                </a:rPr>
                <a:t>       Dec.2026 (SA#114/SA5#170)</a:t>
              </a:r>
            </a:p>
            <a:p>
              <a:pPr lvl="0"/>
              <a:endParaRPr lang="en-GB" altLang="zh-CN" sz="800" dirty="0">
                <a:solidFill>
                  <a:prstClr val="black"/>
                </a:solidFill>
                <a:latin typeface="+mn-lt"/>
              </a:endParaRPr>
            </a:p>
            <a:p>
              <a:r>
                <a:rPr lang="en-GB" altLang="zh-CN" sz="900" b="1" dirty="0">
                  <a:solidFill>
                    <a:prstClr val="black"/>
                  </a:solidFill>
                  <a:latin typeface="+mn-lt"/>
                </a:rPr>
                <a:t>OAM/CH supporting to network feature</a:t>
              </a:r>
              <a:r>
                <a:rPr lang="en-US" altLang="zh-CN" sz="900" dirty="0">
                  <a:solidFill>
                    <a:prstClr val="black"/>
                  </a:solidFill>
                  <a:latin typeface="+mn-lt"/>
                </a:rPr>
                <a:t>(SA5 is ready to support network features pending the availability of inputs from other WGs)</a:t>
              </a:r>
              <a:endParaRPr lang="en-GB" altLang="zh-CN" sz="900" b="1" dirty="0">
                <a:solidFill>
                  <a:prstClr val="black"/>
                </a:solidFill>
                <a:latin typeface="+mn-lt"/>
              </a:endParaRPr>
            </a:p>
            <a:p>
              <a:r>
                <a:rPr lang="en-US" altLang="zh-CN" sz="900" dirty="0">
                  <a:solidFill>
                    <a:srgbClr val="0000FF"/>
                  </a:solidFill>
                  <a:latin typeface="+mn-lt"/>
                </a:rPr>
                <a:t>All supporting studies/normative WIDs to be agreed no later than May.2026 (SA5#167) and target for approval in Jun.2026 (SA#112). </a:t>
              </a:r>
              <a:endParaRPr lang="zh-CN" altLang="zh-CN" sz="900" dirty="0">
                <a:solidFill>
                  <a:srgbClr val="0000FF"/>
                </a:solidFill>
                <a:latin typeface="+mn-lt"/>
              </a:endParaRPr>
            </a:p>
            <a:p>
              <a:pPr marL="285750" lvl="0" indent="-285750">
                <a:buFont typeface="Wingdings" panose="05000000000000000000" pitchFamily="2" charset="2"/>
                <a:buChar char="Ø"/>
              </a:pPr>
              <a:r>
                <a:rPr lang="en-GB" altLang="zh-CN" sz="800" dirty="0">
                  <a:solidFill>
                    <a:prstClr val="black"/>
                  </a:solidFill>
                  <a:latin typeface="+mn-lt"/>
                </a:rPr>
                <a:t>Start of Rel-20 </a:t>
              </a:r>
              <a:r>
                <a:rPr lang="en-GB" altLang="zh-CN" sz="800" dirty="0">
                  <a:solidFill>
                    <a:srgbClr val="FF0000"/>
                  </a:solidFill>
                  <a:latin typeface="+mn-lt"/>
                </a:rPr>
                <a:t>supporting</a:t>
              </a:r>
              <a:r>
                <a:rPr lang="en-GB" altLang="zh-CN" sz="800" dirty="0">
                  <a:solidFill>
                    <a:prstClr val="black"/>
                  </a:solidFill>
                  <a:latin typeface="+mn-lt"/>
                </a:rPr>
                <a:t> study (if needed): </a:t>
              </a:r>
              <a:r>
                <a:rPr lang="en-GB" altLang="zh-CN" sz="800" dirty="0">
                  <a:solidFill>
                    <a:srgbClr val="FF0000"/>
                  </a:solidFill>
                  <a:latin typeface="+mn-lt"/>
                </a:rPr>
                <a:t>right after</a:t>
              </a:r>
              <a:r>
                <a:rPr lang="en-GB" altLang="zh-CN" sz="800" dirty="0">
                  <a:solidFill>
                    <a:prstClr val="black"/>
                  </a:solidFill>
                  <a:latin typeface="+mn-lt"/>
                </a:rPr>
                <a:t> </a:t>
              </a:r>
              <a:r>
                <a:rPr lang="en-US" altLang="zh-CN" sz="800" dirty="0">
                  <a:solidFill>
                    <a:prstClr val="black"/>
                  </a:solidFill>
                  <a:latin typeface="+mn-lt"/>
                </a:rPr>
                <a:t>Jun</a:t>
              </a:r>
              <a:r>
                <a:rPr lang="en-GB" altLang="zh-CN" sz="800" dirty="0">
                  <a:solidFill>
                    <a:prstClr val="black"/>
                  </a:solidFill>
                  <a:latin typeface="+mn-lt"/>
                </a:rPr>
                <a:t>.2026 (SA#112/SA5#167)</a:t>
              </a:r>
              <a:endParaRPr lang="en-US" altLang="zh-CN" sz="800" dirty="0">
                <a:solidFill>
                  <a:prstClr val="black"/>
                </a:solidFill>
                <a:latin typeface="+mn-lt"/>
              </a:endParaRPr>
            </a:p>
            <a:p>
              <a:pPr marL="285750" lvl="0" indent="-285750">
                <a:buFont typeface="Wingdings" panose="05000000000000000000" pitchFamily="2" charset="2"/>
                <a:buChar char="Ø"/>
              </a:pPr>
              <a:r>
                <a:rPr lang="en-US" altLang="zh-CN" sz="800" dirty="0">
                  <a:solidFill>
                    <a:prstClr val="black"/>
                  </a:solidFill>
                  <a:latin typeface="+mn-lt"/>
                </a:rPr>
                <a:t>End of Rel-20 </a:t>
              </a:r>
              <a:r>
                <a:rPr lang="en-US" altLang="zh-CN" sz="800" dirty="0">
                  <a:solidFill>
                    <a:srgbClr val="FF0000"/>
                  </a:solidFill>
                  <a:latin typeface="+mn-lt"/>
                </a:rPr>
                <a:t>supporting</a:t>
              </a:r>
              <a:r>
                <a:rPr lang="en-US" altLang="zh-CN" sz="800" dirty="0">
                  <a:solidFill>
                    <a:prstClr val="black"/>
                  </a:solidFill>
                  <a:latin typeface="+mn-lt"/>
                </a:rPr>
                <a:t> normative: Mar.2027 (SA#115/SA5#171)</a:t>
              </a:r>
            </a:p>
          </p:txBody>
        </p:sp>
        <p:sp>
          <p:nvSpPr>
            <p:cNvPr id="306" name="TextBox 305">
              <a:extLst>
                <a:ext uri="{FF2B5EF4-FFF2-40B4-BE49-F238E27FC236}">
                  <a16:creationId xmlns:a16="http://schemas.microsoft.com/office/drawing/2014/main" id="{69625626-41EB-4498-B641-0F7E30B1278B}"/>
                </a:ext>
              </a:extLst>
            </p:cNvPr>
            <p:cNvSpPr txBox="1"/>
            <p:nvPr/>
          </p:nvSpPr>
          <p:spPr>
            <a:xfrm>
              <a:off x="9286952" y="591273"/>
              <a:ext cx="320207" cy="378587"/>
            </a:xfrm>
            <a:prstGeom prst="rect">
              <a:avLst/>
            </a:prstGeom>
            <a:noFill/>
          </p:spPr>
          <p:txBody>
            <a:bodyPr wrap="square" rtlCol="0">
              <a:spAutoFit/>
            </a:bodyPr>
            <a:lstStyle/>
            <a:p>
              <a:r>
                <a:rPr lang="zh-CN" altLang="en-US" sz="900" b="1" dirty="0">
                  <a:solidFill>
                    <a:srgbClr val="FF3300"/>
                  </a:solidFill>
                  <a:latin typeface="Microsoft YaHei UI" panose="020B0503020204020204" pitchFamily="34" charset="-122"/>
                  <a:ea typeface="Microsoft YaHei UI" panose="020B0503020204020204" pitchFamily="34" charset="-122"/>
                </a:rPr>
                <a:t>①</a:t>
              </a:r>
              <a:endParaRPr lang="zh-CN" altLang="en-US" sz="900" b="1" dirty="0">
                <a:solidFill>
                  <a:srgbClr val="FF3300"/>
                </a:solidFill>
              </a:endParaRPr>
            </a:p>
          </p:txBody>
        </p:sp>
        <p:sp>
          <p:nvSpPr>
            <p:cNvPr id="307" name="Rectangle 306">
              <a:extLst>
                <a:ext uri="{FF2B5EF4-FFF2-40B4-BE49-F238E27FC236}">
                  <a16:creationId xmlns:a16="http://schemas.microsoft.com/office/drawing/2014/main" id="{F356CF4B-B936-4E03-9064-AE2A9A81EF04}"/>
                </a:ext>
              </a:extLst>
            </p:cNvPr>
            <p:cNvSpPr/>
            <p:nvPr/>
          </p:nvSpPr>
          <p:spPr>
            <a:xfrm>
              <a:off x="9286952" y="2152081"/>
              <a:ext cx="445086" cy="378587"/>
            </a:xfrm>
            <a:prstGeom prst="rect">
              <a:avLst/>
            </a:prstGeom>
          </p:spPr>
          <p:txBody>
            <a:bodyPr wrap="none">
              <a:spAutoFit/>
            </a:bodyPr>
            <a:lstStyle/>
            <a:p>
              <a:r>
                <a:rPr lang="zh-CN" altLang="en-US" sz="900" b="1" dirty="0">
                  <a:solidFill>
                    <a:srgbClr val="FF3300"/>
                  </a:solidFill>
                  <a:latin typeface="Microsoft YaHei UI" panose="020B0503020204020204" pitchFamily="34" charset="-122"/>
                  <a:ea typeface="Microsoft YaHei UI" panose="020B0503020204020204" pitchFamily="34" charset="-122"/>
                </a:rPr>
                <a:t>②</a:t>
              </a:r>
              <a:endParaRPr lang="zh-CN" altLang="en-US" sz="500" b="1" dirty="0">
                <a:solidFill>
                  <a:srgbClr val="FF3300"/>
                </a:solidFill>
              </a:endParaRPr>
            </a:p>
          </p:txBody>
        </p:sp>
      </p:grpSp>
    </p:spTree>
    <p:extLst>
      <p:ext uri="{BB962C8B-B14F-4D97-AF65-F5344CB8AC3E}">
        <p14:creationId xmlns:p14="http://schemas.microsoft.com/office/powerpoint/2010/main" val="15498869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6</a:t>
            </a:r>
            <a:r>
              <a:rPr lang="en-US" altLang="zh-CN" sz="2800" b="1" dirty="0">
                <a:solidFill>
                  <a:schemeClr val="tx1"/>
                </a:solidFill>
              </a:rPr>
              <a:t>G TU budget</a:t>
            </a:r>
            <a:endParaRPr lang="en-US" altLang="en-US" sz="2800" b="1" dirty="0">
              <a:solidFill>
                <a:schemeClr val="tx1"/>
              </a:solidFill>
            </a:endParaRPr>
          </a:p>
        </p:txBody>
      </p:sp>
      <p:graphicFrame>
        <p:nvGraphicFramePr>
          <p:cNvPr id="5" name="Table 4">
            <a:extLst>
              <a:ext uri="{FF2B5EF4-FFF2-40B4-BE49-F238E27FC236}">
                <a16:creationId xmlns:a16="http://schemas.microsoft.com/office/drawing/2014/main" id="{22C3AAEF-F339-4917-93AD-18CE8F540E35}"/>
              </a:ext>
            </a:extLst>
          </p:cNvPr>
          <p:cNvGraphicFramePr>
            <a:graphicFrameLocks noGrp="1"/>
          </p:cNvGraphicFramePr>
          <p:nvPr>
            <p:extLst>
              <p:ext uri="{D42A27DB-BD31-4B8C-83A1-F6EECF244321}">
                <p14:modId xmlns:p14="http://schemas.microsoft.com/office/powerpoint/2010/main" val="3942934801"/>
              </p:ext>
            </p:extLst>
          </p:nvPr>
        </p:nvGraphicFramePr>
        <p:xfrm>
          <a:off x="861758" y="1418650"/>
          <a:ext cx="7420484" cy="448781"/>
        </p:xfrm>
        <a:graphic>
          <a:graphicData uri="http://schemas.openxmlformats.org/drawingml/2006/table">
            <a:tbl>
              <a:tblPr/>
              <a:tblGrid>
                <a:gridCol w="1022190">
                  <a:extLst>
                    <a:ext uri="{9D8B030D-6E8A-4147-A177-3AD203B41FA5}">
                      <a16:colId xmlns:a16="http://schemas.microsoft.com/office/drawing/2014/main" val="2211997796"/>
                    </a:ext>
                  </a:extLst>
                </a:gridCol>
                <a:gridCol w="4567541">
                  <a:extLst>
                    <a:ext uri="{9D8B030D-6E8A-4147-A177-3AD203B41FA5}">
                      <a16:colId xmlns:a16="http://schemas.microsoft.com/office/drawing/2014/main" val="4029534581"/>
                    </a:ext>
                  </a:extLst>
                </a:gridCol>
                <a:gridCol w="1830753">
                  <a:extLst>
                    <a:ext uri="{9D8B030D-6E8A-4147-A177-3AD203B41FA5}">
                      <a16:colId xmlns:a16="http://schemas.microsoft.com/office/drawing/2014/main" val="2982707284"/>
                    </a:ext>
                  </a:extLst>
                </a:gridCol>
              </a:tblGrid>
              <a:tr h="192033">
                <a:tc>
                  <a:txBody>
                    <a:bodyPr/>
                    <a:lstStyle/>
                    <a:p>
                      <a:pPr algn="ctr" fontAlgn="t"/>
                      <a:r>
                        <a:rPr lang="en-US" sz="14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400" b="1" kern="1200" dirty="0">
                          <a:solidFill>
                            <a:schemeClr val="tx1"/>
                          </a:solidFill>
                          <a:effectLst/>
                          <a:latin typeface="+mn-lt"/>
                          <a:ea typeface="等线" panose="02010600030101010101" pitchFamily="2" charset="-122"/>
                          <a:cs typeface="+mn-cs"/>
                        </a:rPr>
                        <a:t>Rel-20 6G</a:t>
                      </a:r>
                      <a:r>
                        <a:rPr lang="en-US" altLang="zh-CN" sz="1400" b="1" kern="1200" dirty="0">
                          <a:solidFill>
                            <a:schemeClr val="tx1"/>
                          </a:solidFill>
                          <a:effectLst/>
                          <a:latin typeface="+mn-lt"/>
                          <a:ea typeface="等线" panose="02010600030101010101" pitchFamily="2" charset="-122"/>
                          <a:cs typeface="+mn-cs"/>
                        </a:rPr>
                        <a:t> topics</a:t>
                      </a:r>
                      <a:endParaRPr lang="en-US" sz="14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4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231781">
                <a:tc>
                  <a:txBody>
                    <a:bodyPr/>
                    <a:lstStyle/>
                    <a:p>
                      <a:pPr marL="0" marR="0" algn="ctr" defTabSz="1219170" rtl="0" eaLnBrk="1" latinLnBrk="0" hangingPunct="1">
                        <a:spcBef>
                          <a:spcPts val="0"/>
                        </a:spcBef>
                        <a:spcAft>
                          <a:spcPts val="0"/>
                        </a:spcAft>
                      </a:pPr>
                      <a:r>
                        <a:rPr lang="en-GB" sz="1200" kern="1200" noProof="0" dirty="0">
                          <a:solidFill>
                            <a:schemeClr val="tx1"/>
                          </a:solidFill>
                          <a:effectLst/>
                          <a:latin typeface="Calibri" panose="020F0502020204030204" pitchFamily="34" charset="0"/>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US" sz="1200" kern="1200" noProof="0" dirty="0">
                          <a:solidFill>
                            <a:schemeClr val="tx1"/>
                          </a:solidFill>
                          <a:effectLst/>
                          <a:latin typeface="Calibri" panose="020F0502020204030204" pitchFamily="34" charset="0"/>
                          <a:ea typeface="等线" panose="02010600030101010101" pitchFamily="2" charset="-122"/>
                          <a:cs typeface="+mn-cs"/>
                        </a:rPr>
                        <a:t>Study on 6G Management and Orchestration (wait for SA approval) </a:t>
                      </a:r>
                      <a:endParaRPr lang="en-GB" sz="1200" kern="1200" noProof="0" dirty="0">
                        <a:solidFill>
                          <a:schemeClr val="tx1"/>
                        </a:solidFill>
                        <a:effectLst/>
                        <a:latin typeface="Calibri" panose="020F0502020204030204" pitchFamily="34" charset="0"/>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200" kern="1200" dirty="0">
                          <a:solidFill>
                            <a:schemeClr val="tx1"/>
                          </a:solidFill>
                          <a:effectLst/>
                          <a:latin typeface="Calibri" panose="020F0502020204030204" pitchFamily="34" charset="0"/>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bl>
          </a:graphicData>
        </a:graphic>
      </p:graphicFrame>
      <p:graphicFrame>
        <p:nvGraphicFramePr>
          <p:cNvPr id="6" name="Table 5">
            <a:extLst>
              <a:ext uri="{FF2B5EF4-FFF2-40B4-BE49-F238E27FC236}">
                <a16:creationId xmlns:a16="http://schemas.microsoft.com/office/drawing/2014/main" id="{43245FB4-2380-467D-9B57-10FE6711D069}"/>
              </a:ext>
            </a:extLst>
          </p:cNvPr>
          <p:cNvGraphicFramePr>
            <a:graphicFrameLocks noGrp="1"/>
          </p:cNvGraphicFramePr>
          <p:nvPr>
            <p:extLst>
              <p:ext uri="{D42A27DB-BD31-4B8C-83A1-F6EECF244321}">
                <p14:modId xmlns:p14="http://schemas.microsoft.com/office/powerpoint/2010/main" val="800983429"/>
              </p:ext>
            </p:extLst>
          </p:nvPr>
        </p:nvGraphicFramePr>
        <p:xfrm>
          <a:off x="861757" y="2623566"/>
          <a:ext cx="7420485" cy="478916"/>
        </p:xfrm>
        <a:graphic>
          <a:graphicData uri="http://schemas.openxmlformats.org/drawingml/2006/table">
            <a:tbl>
              <a:tblPr/>
              <a:tblGrid>
                <a:gridCol w="1022191">
                  <a:extLst>
                    <a:ext uri="{9D8B030D-6E8A-4147-A177-3AD203B41FA5}">
                      <a16:colId xmlns:a16="http://schemas.microsoft.com/office/drawing/2014/main" val="741829743"/>
                    </a:ext>
                  </a:extLst>
                </a:gridCol>
                <a:gridCol w="4581809">
                  <a:extLst>
                    <a:ext uri="{9D8B030D-6E8A-4147-A177-3AD203B41FA5}">
                      <a16:colId xmlns:a16="http://schemas.microsoft.com/office/drawing/2014/main" val="2458045276"/>
                    </a:ext>
                  </a:extLst>
                </a:gridCol>
                <a:gridCol w="1816485">
                  <a:extLst>
                    <a:ext uri="{9D8B030D-6E8A-4147-A177-3AD203B41FA5}">
                      <a16:colId xmlns:a16="http://schemas.microsoft.com/office/drawing/2014/main" val="1273598805"/>
                    </a:ext>
                  </a:extLst>
                </a:gridCol>
              </a:tblGrid>
              <a:tr h="43894">
                <a:tc>
                  <a:txBody>
                    <a:bodyPr/>
                    <a:lstStyle/>
                    <a:p>
                      <a:pPr algn="ctr" fontAlgn="t"/>
                      <a:r>
                        <a:rPr lang="en-US" sz="14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400" b="1" kern="1200" dirty="0">
                          <a:solidFill>
                            <a:schemeClr val="tx1"/>
                          </a:solidFill>
                          <a:effectLst/>
                          <a:latin typeface="+mn-lt"/>
                          <a:ea typeface="等线" panose="02010600030101010101" pitchFamily="2" charset="-122"/>
                          <a:cs typeface="+mn-cs"/>
                        </a:rPr>
                        <a:t>Rel-20 </a:t>
                      </a:r>
                      <a:r>
                        <a:rPr lang="en-US" altLang="zh-CN" sz="1400" b="1" kern="1200" dirty="0">
                          <a:solidFill>
                            <a:schemeClr val="tx1"/>
                          </a:solidFill>
                          <a:effectLst/>
                          <a:latin typeface="+mn-lt"/>
                          <a:ea typeface="等线" panose="02010600030101010101" pitchFamily="2" charset="-122"/>
                          <a:cs typeface="+mn-cs"/>
                        </a:rPr>
                        <a:t>6G topics</a:t>
                      </a:r>
                      <a:endParaRPr lang="en-US" sz="14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4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261916">
                <a:tc>
                  <a:txBody>
                    <a:bodyPr/>
                    <a:lstStyle/>
                    <a:p>
                      <a:pPr marL="0" marR="0" algn="ctr">
                        <a:spcBef>
                          <a:spcPts val="0"/>
                        </a:spcBef>
                        <a:spcAft>
                          <a:spcPts val="0"/>
                        </a:spcAft>
                      </a:pPr>
                      <a:r>
                        <a:rPr lang="en-GB" sz="120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algn="l">
                        <a:spcBef>
                          <a:spcPts val="0"/>
                        </a:spcBef>
                        <a:spcAft>
                          <a:spcPts val="0"/>
                        </a:spcAft>
                      </a:pPr>
                      <a:r>
                        <a:rPr lang="en-US" altLang="zh-CN" sz="1200" noProof="0" dirty="0">
                          <a:solidFill>
                            <a:schemeClr val="tx1"/>
                          </a:solidFill>
                          <a:effectLst/>
                          <a:latin typeface="Calibri" panose="020F0502020204030204" pitchFamily="34" charset="0"/>
                          <a:ea typeface="Calibri" panose="020F0502020204030204" pitchFamily="34" charset="0"/>
                        </a:rPr>
                        <a:t>Study on Charging Aspects of 6G System</a:t>
                      </a: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bl>
          </a:graphicData>
        </a:graphic>
      </p:graphicFrame>
    </p:spTree>
    <p:extLst>
      <p:ext uri="{BB962C8B-B14F-4D97-AF65-F5344CB8AC3E}">
        <p14:creationId xmlns:p14="http://schemas.microsoft.com/office/powerpoint/2010/main" val="33947789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6</a:t>
            </a:r>
            <a:r>
              <a:rPr lang="en-US" altLang="zh-CN" sz="2800" b="1" dirty="0">
                <a:solidFill>
                  <a:schemeClr val="tx1"/>
                </a:solidFill>
              </a:rPr>
              <a:t>G</a:t>
            </a:r>
            <a:r>
              <a:rPr lang="en-US" altLang="en-US" sz="2800" b="1" dirty="0">
                <a:solidFill>
                  <a:schemeClr val="tx1"/>
                </a:solidFill>
              </a:rPr>
              <a:t> </a:t>
            </a:r>
          </a:p>
        </p:txBody>
      </p:sp>
      <p:grpSp>
        <p:nvGrpSpPr>
          <p:cNvPr id="113" name="Group 112">
            <a:extLst>
              <a:ext uri="{FF2B5EF4-FFF2-40B4-BE49-F238E27FC236}">
                <a16:creationId xmlns:a16="http://schemas.microsoft.com/office/drawing/2014/main" id="{C3AD91FC-DA88-45E5-ABDE-F11A06855B99}"/>
              </a:ext>
            </a:extLst>
          </p:cNvPr>
          <p:cNvGrpSpPr/>
          <p:nvPr/>
        </p:nvGrpSpPr>
        <p:grpSpPr>
          <a:xfrm>
            <a:off x="388916" y="777621"/>
            <a:ext cx="8371035" cy="4019931"/>
            <a:chOff x="65829" y="218941"/>
            <a:chExt cx="11875777" cy="6215383"/>
          </a:xfrm>
        </p:grpSpPr>
        <p:sp>
          <p:nvSpPr>
            <p:cNvPr id="114" name="Title 1">
              <a:extLst>
                <a:ext uri="{FF2B5EF4-FFF2-40B4-BE49-F238E27FC236}">
                  <a16:creationId xmlns:a16="http://schemas.microsoft.com/office/drawing/2014/main" id="{80D6EB2E-4C21-4CEE-84A7-A77E7D94F463}"/>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6G timeline with SA5</a:t>
              </a:r>
              <a:endParaRPr lang="en-US" sz="2400" dirty="0"/>
            </a:p>
          </p:txBody>
        </p:sp>
        <p:pic>
          <p:nvPicPr>
            <p:cNvPr id="115" name="Picture 114" descr="A blue and black logo&#10;&#10;Description automatically generated">
              <a:extLst>
                <a:ext uri="{FF2B5EF4-FFF2-40B4-BE49-F238E27FC236}">
                  <a16:creationId xmlns:a16="http://schemas.microsoft.com/office/drawing/2014/main" id="{3A0C8A48-D366-4C9A-9A0D-08A61F5B8C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29" y="258358"/>
              <a:ext cx="1364884" cy="767747"/>
            </a:xfrm>
            <a:prstGeom prst="rect">
              <a:avLst/>
            </a:prstGeom>
          </p:spPr>
        </p:pic>
        <p:sp>
          <p:nvSpPr>
            <p:cNvPr id="116" name="Rectangle 115">
              <a:extLst>
                <a:ext uri="{FF2B5EF4-FFF2-40B4-BE49-F238E27FC236}">
                  <a16:creationId xmlns:a16="http://schemas.microsoft.com/office/drawing/2014/main" id="{11E824BC-FA99-4D1C-9D28-CE923DE98DC1}"/>
                </a:ext>
              </a:extLst>
            </p:cNvPr>
            <p:cNvSpPr/>
            <p:nvPr/>
          </p:nvSpPr>
          <p:spPr>
            <a:xfrm>
              <a:off x="8248245" y="6153596"/>
              <a:ext cx="3001790" cy="280728"/>
            </a:xfrm>
            <a:prstGeom prst="rect">
              <a:avLst/>
            </a:prstGeom>
          </p:spPr>
          <p:txBody>
            <a:bodyPr wrap="none">
              <a:spAutoFit/>
            </a:bodyPr>
            <a:lstStyle/>
            <a:p>
              <a:r>
                <a:rPr lang="en-US" altLang="zh-CN" sz="800" b="1" dirty="0"/>
                <a:t>(updated SA5 based on SP-251191)</a:t>
              </a:r>
              <a:endParaRPr lang="zh-CN" altLang="en-US" sz="800" b="1" dirty="0"/>
            </a:p>
          </p:txBody>
        </p:sp>
        <p:sp>
          <p:nvSpPr>
            <p:cNvPr id="117" name="Rectangle 12">
              <a:extLst>
                <a:ext uri="{FF2B5EF4-FFF2-40B4-BE49-F238E27FC236}">
                  <a16:creationId xmlns:a16="http://schemas.microsoft.com/office/drawing/2014/main" id="{0C25BFD6-51BB-4D7C-AC27-F36D0A846026}"/>
                </a:ext>
              </a:extLst>
            </p:cNvPr>
            <p:cNvSpPr>
              <a:spLocks noChangeArrowheads="1"/>
            </p:cNvSpPr>
            <p:nvPr/>
          </p:nvSpPr>
          <p:spPr bwMode="auto">
            <a:xfrm>
              <a:off x="4293153" y="6074265"/>
              <a:ext cx="869950" cy="30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Now</a:t>
              </a:r>
            </a:p>
          </p:txBody>
        </p:sp>
        <p:sp>
          <p:nvSpPr>
            <p:cNvPr id="118" name="Chevron 60">
              <a:extLst>
                <a:ext uri="{FF2B5EF4-FFF2-40B4-BE49-F238E27FC236}">
                  <a16:creationId xmlns:a16="http://schemas.microsoft.com/office/drawing/2014/main" id="{149B7449-12BE-4F5B-908E-5E1081901672}"/>
                </a:ext>
              </a:extLst>
            </p:cNvPr>
            <p:cNvSpPr/>
            <p:nvPr/>
          </p:nvSpPr>
          <p:spPr bwMode="auto">
            <a:xfrm>
              <a:off x="3940634" y="5538423"/>
              <a:ext cx="651403" cy="18698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altLang="zh-CN" sz="500" dirty="0">
                  <a:latin typeface="Montserrat" panose="00000500000000000000" pitchFamily="50" charset="0"/>
                  <a:ea typeface="ＭＳ Ｐゴシック" charset="-128"/>
                  <a:cs typeface="Arial" pitchFamily="34" charset="0"/>
                </a:rPr>
                <a:t>SA5 6G SID </a:t>
              </a:r>
              <a:r>
                <a:rPr lang="fr-FR" altLang="zh-CN" sz="500" dirty="0" err="1">
                  <a:latin typeface="Montserrat" panose="00000500000000000000" pitchFamily="50" charset="0"/>
                  <a:ea typeface="ＭＳ Ｐゴシック" charset="-128"/>
                  <a:cs typeface="Arial" pitchFamily="34" charset="0"/>
                </a:rPr>
                <a:t>def</a:t>
              </a:r>
              <a:r>
                <a:rPr lang="fr-FR" altLang="zh-CN" sz="500" dirty="0">
                  <a:latin typeface="Montserrat" panose="00000500000000000000" pitchFamily="50" charset="0"/>
                  <a:ea typeface="ＭＳ Ｐゴシック" charset="-128"/>
                  <a:cs typeface="Arial" pitchFamily="34" charset="0"/>
                </a:rPr>
                <a:t>.</a:t>
              </a:r>
              <a:endParaRPr lang="fr-FR" sz="500" dirty="0">
                <a:latin typeface="Montserrat" panose="00000500000000000000" pitchFamily="50" charset="0"/>
                <a:ea typeface="ＭＳ Ｐゴシック" charset="-128"/>
                <a:cs typeface="Arial" pitchFamily="34" charset="0"/>
              </a:endParaRPr>
            </a:p>
          </p:txBody>
        </p:sp>
        <p:sp>
          <p:nvSpPr>
            <p:cNvPr id="119" name="Chevron 60">
              <a:extLst>
                <a:ext uri="{FF2B5EF4-FFF2-40B4-BE49-F238E27FC236}">
                  <a16:creationId xmlns:a16="http://schemas.microsoft.com/office/drawing/2014/main" id="{E88CCBFC-A9CD-4059-9ECE-C87F63E4CB0B}"/>
                </a:ext>
              </a:extLst>
            </p:cNvPr>
            <p:cNvSpPr/>
            <p:nvPr/>
          </p:nvSpPr>
          <p:spPr bwMode="auto">
            <a:xfrm>
              <a:off x="4524304" y="5521212"/>
              <a:ext cx="3681585" cy="222250"/>
            </a:xfrm>
            <a:prstGeom prst="chevron">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10800000" scaled="1"/>
              <a:tileRect/>
            </a:gradFill>
            <a:ln w="9525" cap="flat" cmpd="sng" algn="ctr">
              <a:noFill/>
              <a:prstDash val="solid"/>
              <a:round/>
              <a:headEnd type="none" w="med" len="med"/>
              <a:tailEnd type="none" w="med" len="med"/>
            </a:ln>
            <a:effectLst/>
          </p:spPr>
          <p:txBody>
            <a:bodyPr lIns="0" rIns="0"/>
            <a:lstStyle/>
            <a:p>
              <a:pPr algn="ctr"/>
              <a:r>
                <a:rPr lang="fr-FR" sz="600" dirty="0">
                  <a:latin typeface="+mn-lt"/>
                  <a:ea typeface="ＭＳ Ｐゴシック" charset="-128"/>
                </a:rPr>
                <a:t>SA5 6G </a:t>
              </a:r>
              <a:r>
                <a:rPr lang="fr-FR" sz="600" dirty="0" err="1">
                  <a:latin typeface="+mn-lt"/>
                  <a:ea typeface="ＭＳ Ｐゴシック" charset="-128"/>
                </a:rPr>
                <a:t>Study</a:t>
              </a:r>
              <a:r>
                <a:rPr lang="fr-FR" sz="600" dirty="0">
                  <a:latin typeface="+mn-lt"/>
                  <a:ea typeface="ＭＳ Ｐゴシック" charset="-128"/>
                </a:rPr>
                <a:t>(</a:t>
              </a:r>
              <a:r>
                <a:rPr lang="fr-FR" sz="600" dirty="0" err="1">
                  <a:latin typeface="+mn-lt"/>
                  <a:ea typeface="ＭＳ Ｐゴシック" charset="-128"/>
                </a:rPr>
                <a:t>ies</a:t>
              </a:r>
              <a:r>
                <a:rPr lang="fr-FR" sz="600" dirty="0">
                  <a:latin typeface="+mn-lt"/>
                  <a:ea typeface="ＭＳ Ｐゴシック" charset="-128"/>
                </a:rPr>
                <a:t>)</a:t>
              </a:r>
            </a:p>
          </p:txBody>
        </p:sp>
        <p:sp>
          <p:nvSpPr>
            <p:cNvPr id="120" name="矩形 1">
              <a:extLst>
                <a:ext uri="{FF2B5EF4-FFF2-40B4-BE49-F238E27FC236}">
                  <a16:creationId xmlns:a16="http://schemas.microsoft.com/office/drawing/2014/main" id="{D8735C68-B9AE-4B7E-8FDF-F14B83257C18}"/>
                </a:ext>
              </a:extLst>
            </p:cNvPr>
            <p:cNvSpPr>
              <a:spLocks noChangeArrowheads="1"/>
            </p:cNvSpPr>
            <p:nvPr/>
          </p:nvSpPr>
          <p:spPr bwMode="auto">
            <a:xfrm>
              <a:off x="3854022" y="5467004"/>
              <a:ext cx="4935495" cy="342925"/>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700"/>
            </a:p>
          </p:txBody>
        </p:sp>
        <p:sp>
          <p:nvSpPr>
            <p:cNvPr id="121" name="TextBox 120">
              <a:extLst>
                <a:ext uri="{FF2B5EF4-FFF2-40B4-BE49-F238E27FC236}">
                  <a16:creationId xmlns:a16="http://schemas.microsoft.com/office/drawing/2014/main" id="{7E29E3EA-1243-4EFA-B932-9C04E64C7024}"/>
                </a:ext>
              </a:extLst>
            </p:cNvPr>
            <p:cNvSpPr txBox="1"/>
            <p:nvPr/>
          </p:nvSpPr>
          <p:spPr>
            <a:xfrm>
              <a:off x="8731481" y="5435043"/>
              <a:ext cx="1178319" cy="481248"/>
            </a:xfrm>
            <a:prstGeom prst="rect">
              <a:avLst/>
            </a:prstGeom>
            <a:noFill/>
          </p:spPr>
          <p:txBody>
            <a:bodyPr wrap="none" rtlCol="0">
              <a:spAutoFit/>
            </a:bodyPr>
            <a:lstStyle/>
            <a:p>
              <a:r>
                <a:rPr lang="en-US" altLang="zh-CN" sz="900" b="1" dirty="0">
                  <a:solidFill>
                    <a:srgbClr val="C00000"/>
                  </a:solidFill>
                  <a:latin typeface="Arial" panose="020B0604020202020204" pitchFamily="34" charset="0"/>
                  <a:cs typeface="Arial" panose="020B0604020202020204" pitchFamily="34" charset="0"/>
                </a:rPr>
                <a:t>3GPP SA5</a:t>
              </a:r>
            </a:p>
            <a:p>
              <a:r>
                <a:rPr lang="en-US" altLang="zh-CN" sz="900" b="1" dirty="0">
                  <a:solidFill>
                    <a:srgbClr val="C00000"/>
                  </a:solidFill>
                  <a:latin typeface="Arial" panose="020B0604020202020204" pitchFamily="34" charset="0"/>
                  <a:cs typeface="Arial" panose="020B0604020202020204" pitchFamily="34" charset="0"/>
                </a:rPr>
                <a:t>Timeline</a:t>
              </a:r>
              <a:endParaRPr lang="zh-CN" altLang="en-US" sz="900" b="1" dirty="0">
                <a:solidFill>
                  <a:srgbClr val="C00000"/>
                </a:solidFill>
                <a:latin typeface="Arial" panose="020B0604020202020204" pitchFamily="34" charset="0"/>
                <a:cs typeface="Arial" panose="020B0604020202020204" pitchFamily="34" charset="0"/>
              </a:endParaRPr>
            </a:p>
          </p:txBody>
        </p:sp>
        <p:sp>
          <p:nvSpPr>
            <p:cNvPr id="122" name="Star: 5 Points 121">
              <a:extLst>
                <a:ext uri="{FF2B5EF4-FFF2-40B4-BE49-F238E27FC236}">
                  <a16:creationId xmlns:a16="http://schemas.microsoft.com/office/drawing/2014/main" id="{7D7856FA-F33B-40E4-B63D-F87A78BEDCDD}"/>
                </a:ext>
              </a:extLst>
            </p:cNvPr>
            <p:cNvSpPr/>
            <p:nvPr/>
          </p:nvSpPr>
          <p:spPr bwMode="auto">
            <a:xfrm>
              <a:off x="3835539" y="5070641"/>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123" name="TextBox 1">
              <a:extLst>
                <a:ext uri="{FF2B5EF4-FFF2-40B4-BE49-F238E27FC236}">
                  <a16:creationId xmlns:a16="http://schemas.microsoft.com/office/drawing/2014/main" id="{B4327618-FB53-44DB-9D76-5D6D2AB30CE0}"/>
                </a:ext>
              </a:extLst>
            </p:cNvPr>
            <p:cNvSpPr txBox="1">
              <a:spLocks noChangeArrowheads="1"/>
            </p:cNvSpPr>
            <p:nvPr/>
          </p:nvSpPr>
          <p:spPr bwMode="auto">
            <a:xfrm>
              <a:off x="3492005" y="5267773"/>
              <a:ext cx="1164115" cy="200519"/>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00" b="1" dirty="0">
                  <a:latin typeface="Montserrat" panose="00000500000000000000" pitchFamily="50" charset="0"/>
                </a:rPr>
                <a:t>Workshops 6G SA5</a:t>
              </a:r>
              <a:endParaRPr lang="en-GB" altLang="en-US" sz="400" dirty="0">
                <a:latin typeface="Montserrat" panose="00000500000000000000" pitchFamily="50" charset="0"/>
              </a:endParaRPr>
            </a:p>
          </p:txBody>
        </p:sp>
        <p:sp>
          <p:nvSpPr>
            <p:cNvPr id="124" name="Chevron 60">
              <a:extLst>
                <a:ext uri="{FF2B5EF4-FFF2-40B4-BE49-F238E27FC236}">
                  <a16:creationId xmlns:a16="http://schemas.microsoft.com/office/drawing/2014/main" id="{B0966E25-E3D9-4870-B688-6F52A4CC55B1}"/>
                </a:ext>
              </a:extLst>
            </p:cNvPr>
            <p:cNvSpPr/>
            <p:nvPr/>
          </p:nvSpPr>
          <p:spPr bwMode="auto">
            <a:xfrm>
              <a:off x="8129849" y="5517094"/>
              <a:ext cx="630307" cy="222250"/>
            </a:xfrm>
            <a:prstGeom prst="chevron">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10800000" scaled="1"/>
              <a:tileRect/>
            </a:gradFill>
            <a:ln w="9525" cap="flat" cmpd="sng" algn="ctr">
              <a:solidFill>
                <a:schemeClr val="tx1"/>
              </a:solidFill>
              <a:prstDash val="dash"/>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or </a:t>
              </a:r>
            </a:p>
          </p:txBody>
        </p:sp>
        <p:sp>
          <p:nvSpPr>
            <p:cNvPr id="125" name="Star: 5 Points 102">
              <a:extLst>
                <a:ext uri="{FF2B5EF4-FFF2-40B4-BE49-F238E27FC236}">
                  <a16:creationId xmlns:a16="http://schemas.microsoft.com/office/drawing/2014/main" id="{2699ED84-3CDC-4047-92A9-D24FF3BBD02E}"/>
                </a:ext>
              </a:extLst>
            </p:cNvPr>
            <p:cNvSpPr/>
            <p:nvPr/>
          </p:nvSpPr>
          <p:spPr bwMode="auto">
            <a:xfrm>
              <a:off x="5642073" y="5732753"/>
              <a:ext cx="243274" cy="211077"/>
            </a:xfrm>
            <a:prstGeom prst="star5">
              <a:avLst/>
            </a:prstGeom>
            <a:solidFill>
              <a:srgbClr val="FFC000"/>
            </a:solidFill>
            <a:ln w="28575" cap="flat" cmpd="sng" algn="ctr">
              <a:noFill/>
              <a:prstDash val="solid"/>
              <a:round/>
              <a:headEnd type="none" w="med" len="med"/>
              <a:tailEnd type="none" w="med" len="med"/>
            </a:ln>
            <a:effectLst/>
          </p:spPr>
          <p:txBody>
            <a:bodyPr/>
            <a:lstStyle/>
            <a:p>
              <a:pPr>
                <a:defRPr/>
              </a:pPr>
              <a:endParaRPr lang="en-GB" sz="700" dirty="0">
                <a:solidFill>
                  <a:srgbClr val="FF0000"/>
                </a:solidFill>
                <a:latin typeface="Calibri" panose="020F0502020204030204" pitchFamily="34" charset="0"/>
                <a:cs typeface="Calibri" panose="020F0502020204030204" pitchFamily="34" charset="0"/>
              </a:endParaRPr>
            </a:p>
          </p:txBody>
        </p:sp>
        <p:sp>
          <p:nvSpPr>
            <p:cNvPr id="126" name="TextBox 1">
              <a:extLst>
                <a:ext uri="{FF2B5EF4-FFF2-40B4-BE49-F238E27FC236}">
                  <a16:creationId xmlns:a16="http://schemas.microsoft.com/office/drawing/2014/main" id="{8035D702-5582-4656-88FB-D3DAC84383E1}"/>
                </a:ext>
              </a:extLst>
            </p:cNvPr>
            <p:cNvSpPr txBox="1">
              <a:spLocks noChangeArrowheads="1"/>
            </p:cNvSpPr>
            <p:nvPr/>
          </p:nvSpPr>
          <p:spPr bwMode="auto">
            <a:xfrm>
              <a:off x="5223610" y="5920995"/>
              <a:ext cx="1164115" cy="200519"/>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US" altLang="en-GB" sz="400" b="1" dirty="0">
                  <a:latin typeface="Calibri" panose="020F0502020204030204" pitchFamily="34" charset="0"/>
                  <a:cs typeface="Calibri" panose="020F0502020204030204" pitchFamily="34" charset="0"/>
                </a:rPr>
                <a:t>Check point</a:t>
              </a:r>
              <a:r>
                <a:rPr lang="en-GB" altLang="en-US" sz="400" b="1" dirty="0">
                  <a:latin typeface="Calibri" panose="020F0502020204030204" pitchFamily="34" charset="0"/>
                  <a:cs typeface="Calibri" panose="020F0502020204030204" pitchFamily="34" charset="0"/>
                </a:rPr>
                <a:t> 6G SA5</a:t>
              </a:r>
              <a:endParaRPr lang="en-US" altLang="en-GB" sz="400" b="1" dirty="0">
                <a:latin typeface="Calibri" panose="020F0502020204030204" pitchFamily="34" charset="0"/>
                <a:cs typeface="Calibri" panose="020F0502020204030204" pitchFamily="34" charset="0"/>
              </a:endParaRPr>
            </a:p>
          </p:txBody>
        </p:sp>
        <p:cxnSp>
          <p:nvCxnSpPr>
            <p:cNvPr id="127" name="Straight Connector 114">
              <a:extLst>
                <a:ext uri="{FF2B5EF4-FFF2-40B4-BE49-F238E27FC236}">
                  <a16:creationId xmlns:a16="http://schemas.microsoft.com/office/drawing/2014/main" id="{EEF99809-940E-42E8-B052-F423BAEB6C3E}"/>
                </a:ext>
              </a:extLst>
            </p:cNvPr>
            <p:cNvCxnSpPr>
              <a:cxnSpLocks noChangeShapeType="1"/>
            </p:cNvCxnSpPr>
            <p:nvPr/>
          </p:nvCxnSpPr>
          <p:spPr bwMode="auto">
            <a:xfrm>
              <a:off x="5158103" y="1908833"/>
              <a:ext cx="0" cy="3897939"/>
            </a:xfrm>
            <a:prstGeom prst="line">
              <a:avLst/>
            </a:prstGeom>
            <a:noFill/>
            <a:ln w="28575" algn="ctr">
              <a:solidFill>
                <a:schemeClr val="accent4">
                  <a:lumMod val="40000"/>
                  <a:lumOff val="60000"/>
                </a:schemeClr>
              </a:solidFill>
              <a:round/>
              <a:headEnd/>
              <a:tailEnd/>
            </a:ln>
          </p:spPr>
        </p:cxnSp>
        <p:cxnSp>
          <p:nvCxnSpPr>
            <p:cNvPr id="128" name="Straight Connector 114">
              <a:extLst>
                <a:ext uri="{FF2B5EF4-FFF2-40B4-BE49-F238E27FC236}">
                  <a16:creationId xmlns:a16="http://schemas.microsoft.com/office/drawing/2014/main" id="{4D3DE456-9000-4B03-A136-DD20B2315278}"/>
                </a:ext>
              </a:extLst>
            </p:cNvPr>
            <p:cNvCxnSpPr>
              <a:cxnSpLocks noChangeShapeType="1"/>
            </p:cNvCxnSpPr>
            <p:nvPr/>
          </p:nvCxnSpPr>
          <p:spPr bwMode="auto">
            <a:xfrm>
              <a:off x="2737163" y="1908833"/>
              <a:ext cx="0" cy="3897939"/>
            </a:xfrm>
            <a:prstGeom prst="line">
              <a:avLst/>
            </a:prstGeom>
            <a:noFill/>
            <a:ln w="28575" algn="ctr">
              <a:solidFill>
                <a:schemeClr val="accent4">
                  <a:lumMod val="40000"/>
                  <a:lumOff val="60000"/>
                </a:schemeClr>
              </a:solidFill>
              <a:round/>
              <a:headEnd/>
              <a:tailEnd/>
            </a:ln>
          </p:spPr>
        </p:cxnSp>
        <p:cxnSp>
          <p:nvCxnSpPr>
            <p:cNvPr id="129" name="Straight Connector 114">
              <a:extLst>
                <a:ext uri="{FF2B5EF4-FFF2-40B4-BE49-F238E27FC236}">
                  <a16:creationId xmlns:a16="http://schemas.microsoft.com/office/drawing/2014/main" id="{0247630E-E787-4076-BB00-C66471496D7F}"/>
                </a:ext>
              </a:extLst>
            </p:cNvPr>
            <p:cNvCxnSpPr>
              <a:cxnSpLocks noChangeShapeType="1"/>
            </p:cNvCxnSpPr>
            <p:nvPr/>
          </p:nvCxnSpPr>
          <p:spPr bwMode="auto">
            <a:xfrm>
              <a:off x="316223" y="1908833"/>
              <a:ext cx="0" cy="3897939"/>
            </a:xfrm>
            <a:prstGeom prst="line">
              <a:avLst/>
            </a:prstGeom>
            <a:noFill/>
            <a:ln w="28575" algn="ctr">
              <a:solidFill>
                <a:schemeClr val="accent4">
                  <a:lumMod val="40000"/>
                  <a:lumOff val="60000"/>
                </a:schemeClr>
              </a:solidFill>
              <a:round/>
              <a:headEnd/>
              <a:tailEnd/>
            </a:ln>
          </p:spPr>
        </p:cxnSp>
        <p:cxnSp>
          <p:nvCxnSpPr>
            <p:cNvPr id="130" name="Straight Connector 129">
              <a:extLst>
                <a:ext uri="{FF2B5EF4-FFF2-40B4-BE49-F238E27FC236}">
                  <a16:creationId xmlns:a16="http://schemas.microsoft.com/office/drawing/2014/main" id="{0F276E71-E936-441F-AA09-213A6BEFC4D6}"/>
                </a:ext>
              </a:extLst>
            </p:cNvPr>
            <p:cNvCxnSpPr>
              <a:cxnSpLocks/>
            </p:cNvCxnSpPr>
            <p:nvPr/>
          </p:nvCxnSpPr>
          <p:spPr bwMode="auto">
            <a:xfrm>
              <a:off x="381744" y="1396715"/>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1" name="Straight Connector 114">
              <a:extLst>
                <a:ext uri="{FF2B5EF4-FFF2-40B4-BE49-F238E27FC236}">
                  <a16:creationId xmlns:a16="http://schemas.microsoft.com/office/drawing/2014/main" id="{D0732052-A1A2-47FC-8314-2B5FE6C8246C}"/>
                </a:ext>
              </a:extLst>
            </p:cNvPr>
            <p:cNvCxnSpPr>
              <a:cxnSpLocks noChangeShapeType="1"/>
            </p:cNvCxnSpPr>
            <p:nvPr/>
          </p:nvCxnSpPr>
          <p:spPr bwMode="auto">
            <a:xfrm>
              <a:off x="4767831" y="1880298"/>
              <a:ext cx="0" cy="3742153"/>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32" name="Straight Connector 114">
              <a:extLst>
                <a:ext uri="{FF2B5EF4-FFF2-40B4-BE49-F238E27FC236}">
                  <a16:creationId xmlns:a16="http://schemas.microsoft.com/office/drawing/2014/main" id="{DAA3C468-0E66-473F-BD67-17B064A8416D}"/>
                </a:ext>
              </a:extLst>
            </p:cNvPr>
            <p:cNvCxnSpPr>
              <a:cxnSpLocks noChangeShapeType="1"/>
            </p:cNvCxnSpPr>
            <p:nvPr/>
          </p:nvCxnSpPr>
          <p:spPr bwMode="auto">
            <a:xfrm>
              <a:off x="930639" y="1908833"/>
              <a:ext cx="0" cy="3931806"/>
            </a:xfrm>
            <a:prstGeom prst="line">
              <a:avLst/>
            </a:prstGeom>
            <a:noFill/>
            <a:ln w="9525" algn="ctr">
              <a:solidFill>
                <a:schemeClr val="accent4">
                  <a:lumMod val="40000"/>
                  <a:lumOff val="60000"/>
                </a:schemeClr>
              </a:solidFill>
              <a:prstDash val="dash"/>
              <a:round/>
              <a:headEnd/>
              <a:tailEnd/>
            </a:ln>
          </p:spPr>
        </p:cxnSp>
        <p:sp>
          <p:nvSpPr>
            <p:cNvPr id="133" name="TextBox 132">
              <a:extLst>
                <a:ext uri="{FF2B5EF4-FFF2-40B4-BE49-F238E27FC236}">
                  <a16:creationId xmlns:a16="http://schemas.microsoft.com/office/drawing/2014/main" id="{2B9F7E82-9424-4BC3-9191-3EEA84F72C82}"/>
                </a:ext>
              </a:extLst>
            </p:cNvPr>
            <p:cNvSpPr txBox="1"/>
            <p:nvPr/>
          </p:nvSpPr>
          <p:spPr>
            <a:xfrm>
              <a:off x="1279316" y="1274478"/>
              <a:ext cx="573018" cy="26067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2024</a:t>
              </a:r>
            </a:p>
          </p:txBody>
        </p:sp>
        <p:grpSp>
          <p:nvGrpSpPr>
            <p:cNvPr id="134" name="Group 133">
              <a:extLst>
                <a:ext uri="{FF2B5EF4-FFF2-40B4-BE49-F238E27FC236}">
                  <a16:creationId xmlns:a16="http://schemas.microsoft.com/office/drawing/2014/main" id="{4B21CC46-C4F3-4528-A124-70AAEF11EB8E}"/>
                </a:ext>
              </a:extLst>
            </p:cNvPr>
            <p:cNvGrpSpPr/>
            <p:nvPr/>
          </p:nvGrpSpPr>
          <p:grpSpPr>
            <a:xfrm>
              <a:off x="689886" y="1539802"/>
              <a:ext cx="498129" cy="354509"/>
              <a:chOff x="964492" y="755453"/>
              <a:chExt cx="498129" cy="354509"/>
            </a:xfrm>
          </p:grpSpPr>
          <p:sp>
            <p:nvSpPr>
              <p:cNvPr id="221" name="TextBox 86">
                <a:extLst>
                  <a:ext uri="{FF2B5EF4-FFF2-40B4-BE49-F238E27FC236}">
                    <a16:creationId xmlns:a16="http://schemas.microsoft.com/office/drawing/2014/main" id="{B5B26F1C-5C81-4744-87F1-3786BFEEC976}"/>
                  </a:ext>
                </a:extLst>
              </p:cNvPr>
              <p:cNvSpPr txBox="1">
                <a:spLocks noChangeArrowheads="1"/>
              </p:cNvSpPr>
              <p:nvPr/>
            </p:nvSpPr>
            <p:spPr bwMode="auto">
              <a:xfrm>
                <a:off x="964492" y="755453"/>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#103</a:t>
                </a:r>
                <a:endParaRPr lang="en-GB" altLang="en-US" sz="200">
                  <a:latin typeface="Montserrat" panose="00000500000000000000" pitchFamily="2" charset="0"/>
                </a:endParaRPr>
              </a:p>
            </p:txBody>
          </p:sp>
          <p:sp>
            <p:nvSpPr>
              <p:cNvPr id="222" name="TextBox 59">
                <a:extLst>
                  <a:ext uri="{FF2B5EF4-FFF2-40B4-BE49-F238E27FC236}">
                    <a16:creationId xmlns:a16="http://schemas.microsoft.com/office/drawing/2014/main" id="{10B9E11F-8D60-460C-93A1-52D0F2D74370}"/>
                  </a:ext>
                </a:extLst>
              </p:cNvPr>
              <p:cNvSpPr txBox="1">
                <a:spLocks noChangeArrowheads="1"/>
              </p:cNvSpPr>
              <p:nvPr/>
            </p:nvSpPr>
            <p:spPr bwMode="auto">
              <a:xfrm>
                <a:off x="1018228" y="909443"/>
                <a:ext cx="444393"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135" name="Group 134">
              <a:extLst>
                <a:ext uri="{FF2B5EF4-FFF2-40B4-BE49-F238E27FC236}">
                  <a16:creationId xmlns:a16="http://schemas.microsoft.com/office/drawing/2014/main" id="{679088C5-E6CB-4183-9DE5-081BA178C974}"/>
                </a:ext>
              </a:extLst>
            </p:cNvPr>
            <p:cNvGrpSpPr/>
            <p:nvPr/>
          </p:nvGrpSpPr>
          <p:grpSpPr>
            <a:xfrm>
              <a:off x="5521304" y="1539802"/>
              <a:ext cx="524322" cy="354509"/>
              <a:chOff x="6265948" y="755453"/>
              <a:chExt cx="524322" cy="354509"/>
            </a:xfrm>
          </p:grpSpPr>
          <p:sp>
            <p:nvSpPr>
              <p:cNvPr id="219" name="TextBox 86">
                <a:extLst>
                  <a:ext uri="{FF2B5EF4-FFF2-40B4-BE49-F238E27FC236}">
                    <a16:creationId xmlns:a16="http://schemas.microsoft.com/office/drawing/2014/main" id="{EB71EB9D-812E-4732-9C32-DA77CA1A1D76}"/>
                  </a:ext>
                </a:extLst>
              </p:cNvPr>
              <p:cNvSpPr txBox="1">
                <a:spLocks noChangeArrowheads="1"/>
              </p:cNvSpPr>
              <p:nvPr/>
            </p:nvSpPr>
            <p:spPr bwMode="auto">
              <a:xfrm>
                <a:off x="6265948" y="755453"/>
                <a:ext cx="451960"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#111</a:t>
                </a:r>
                <a:endParaRPr lang="en-GB" altLang="en-US" sz="200">
                  <a:latin typeface="Montserrat" panose="00000500000000000000" pitchFamily="2" charset="0"/>
                </a:endParaRPr>
              </a:p>
            </p:txBody>
          </p:sp>
          <p:sp>
            <p:nvSpPr>
              <p:cNvPr id="220" name="TextBox 60">
                <a:extLst>
                  <a:ext uri="{FF2B5EF4-FFF2-40B4-BE49-F238E27FC236}">
                    <a16:creationId xmlns:a16="http://schemas.microsoft.com/office/drawing/2014/main" id="{0F7A8738-3B23-4C87-98B0-47D133C30CD4}"/>
                  </a:ext>
                </a:extLst>
              </p:cNvPr>
              <p:cNvSpPr txBox="1">
                <a:spLocks noChangeArrowheads="1"/>
              </p:cNvSpPr>
              <p:nvPr/>
            </p:nvSpPr>
            <p:spPr bwMode="auto">
              <a:xfrm>
                <a:off x="6345877" y="909443"/>
                <a:ext cx="444393"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Mar.</a:t>
                </a:r>
              </a:p>
            </p:txBody>
          </p:sp>
        </p:grpSp>
        <p:grpSp>
          <p:nvGrpSpPr>
            <p:cNvPr id="136" name="Group 135">
              <a:extLst>
                <a:ext uri="{FF2B5EF4-FFF2-40B4-BE49-F238E27FC236}">
                  <a16:creationId xmlns:a16="http://schemas.microsoft.com/office/drawing/2014/main" id="{1BE19D15-6DD8-47A3-9264-19631F87AFDC}"/>
                </a:ext>
              </a:extLst>
            </p:cNvPr>
            <p:cNvGrpSpPr/>
            <p:nvPr/>
          </p:nvGrpSpPr>
          <p:grpSpPr>
            <a:xfrm>
              <a:off x="3106786" y="1539802"/>
              <a:ext cx="479875" cy="354509"/>
              <a:chOff x="3648161" y="755453"/>
              <a:chExt cx="479875" cy="354509"/>
            </a:xfrm>
          </p:grpSpPr>
          <p:sp>
            <p:nvSpPr>
              <p:cNvPr id="217" name="TextBox 86">
                <a:extLst>
                  <a:ext uri="{FF2B5EF4-FFF2-40B4-BE49-F238E27FC236}">
                    <a16:creationId xmlns:a16="http://schemas.microsoft.com/office/drawing/2014/main" id="{12E9D700-9D0F-4A84-AD1D-BF1BF338418C}"/>
                  </a:ext>
                </a:extLst>
              </p:cNvPr>
              <p:cNvSpPr txBox="1">
                <a:spLocks noChangeArrowheads="1"/>
              </p:cNvSpPr>
              <p:nvPr/>
            </p:nvSpPr>
            <p:spPr bwMode="auto">
              <a:xfrm>
                <a:off x="3648161" y="755453"/>
                <a:ext cx="451960"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#107</a:t>
                </a:r>
                <a:endParaRPr lang="en-GB" altLang="en-US" sz="200">
                  <a:latin typeface="Montserrat" panose="00000500000000000000" pitchFamily="2" charset="0"/>
                </a:endParaRPr>
              </a:p>
            </p:txBody>
          </p:sp>
          <p:sp>
            <p:nvSpPr>
              <p:cNvPr id="218" name="TextBox 61">
                <a:extLst>
                  <a:ext uri="{FF2B5EF4-FFF2-40B4-BE49-F238E27FC236}">
                    <a16:creationId xmlns:a16="http://schemas.microsoft.com/office/drawing/2014/main" id="{9B0357C5-9543-414E-AB49-7FD276B5ACF1}"/>
                  </a:ext>
                </a:extLst>
              </p:cNvPr>
              <p:cNvSpPr txBox="1">
                <a:spLocks noChangeArrowheads="1"/>
              </p:cNvSpPr>
              <p:nvPr/>
            </p:nvSpPr>
            <p:spPr bwMode="auto">
              <a:xfrm>
                <a:off x="3683642" y="909443"/>
                <a:ext cx="444394"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137" name="Group 136">
              <a:extLst>
                <a:ext uri="{FF2B5EF4-FFF2-40B4-BE49-F238E27FC236}">
                  <a16:creationId xmlns:a16="http://schemas.microsoft.com/office/drawing/2014/main" id="{35985583-6B03-4217-A1A6-49AAF8C25438}"/>
                </a:ext>
              </a:extLst>
            </p:cNvPr>
            <p:cNvGrpSpPr/>
            <p:nvPr/>
          </p:nvGrpSpPr>
          <p:grpSpPr>
            <a:xfrm>
              <a:off x="1299468" y="1539802"/>
              <a:ext cx="469873" cy="354509"/>
              <a:chOff x="1657435" y="755453"/>
              <a:chExt cx="469873" cy="354509"/>
            </a:xfrm>
          </p:grpSpPr>
          <p:sp>
            <p:nvSpPr>
              <p:cNvPr id="215" name="TextBox 86">
                <a:extLst>
                  <a:ext uri="{FF2B5EF4-FFF2-40B4-BE49-F238E27FC236}">
                    <a16:creationId xmlns:a16="http://schemas.microsoft.com/office/drawing/2014/main" id="{F435B47E-E031-4EA7-9B38-64E5D43E3CF3}"/>
                  </a:ext>
                </a:extLst>
              </p:cNvPr>
              <p:cNvSpPr txBox="1">
                <a:spLocks noChangeArrowheads="1"/>
              </p:cNvSpPr>
              <p:nvPr/>
            </p:nvSpPr>
            <p:spPr bwMode="auto">
              <a:xfrm>
                <a:off x="1657435" y="755453"/>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#104</a:t>
                </a:r>
                <a:endParaRPr lang="en-GB" altLang="en-US" sz="200">
                  <a:latin typeface="Montserrat" panose="00000500000000000000" pitchFamily="2" charset="0"/>
                </a:endParaRPr>
              </a:p>
            </p:txBody>
          </p:sp>
          <p:sp>
            <p:nvSpPr>
              <p:cNvPr id="216" name="TextBox 62">
                <a:extLst>
                  <a:ext uri="{FF2B5EF4-FFF2-40B4-BE49-F238E27FC236}">
                    <a16:creationId xmlns:a16="http://schemas.microsoft.com/office/drawing/2014/main" id="{74D51C7C-9D52-4983-9523-FAD74113BCED}"/>
                  </a:ext>
                </a:extLst>
              </p:cNvPr>
              <p:cNvSpPr txBox="1">
                <a:spLocks noChangeArrowheads="1"/>
              </p:cNvSpPr>
              <p:nvPr/>
            </p:nvSpPr>
            <p:spPr bwMode="auto">
              <a:xfrm>
                <a:off x="1705616" y="909443"/>
                <a:ext cx="421692"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Jun.</a:t>
                </a:r>
              </a:p>
            </p:txBody>
          </p:sp>
        </p:grpSp>
        <p:grpSp>
          <p:nvGrpSpPr>
            <p:cNvPr id="138" name="Group 137">
              <a:extLst>
                <a:ext uri="{FF2B5EF4-FFF2-40B4-BE49-F238E27FC236}">
                  <a16:creationId xmlns:a16="http://schemas.microsoft.com/office/drawing/2014/main" id="{7FC5B164-A374-471D-B3E1-EF0FF80C94FB}"/>
                </a:ext>
              </a:extLst>
            </p:cNvPr>
            <p:cNvGrpSpPr/>
            <p:nvPr/>
          </p:nvGrpSpPr>
          <p:grpSpPr>
            <a:xfrm>
              <a:off x="3706049" y="1539802"/>
              <a:ext cx="500037" cy="354509"/>
              <a:chOff x="4340310" y="755453"/>
              <a:chExt cx="500037" cy="354509"/>
            </a:xfrm>
          </p:grpSpPr>
          <p:sp>
            <p:nvSpPr>
              <p:cNvPr id="213" name="TextBox 86">
                <a:extLst>
                  <a:ext uri="{FF2B5EF4-FFF2-40B4-BE49-F238E27FC236}">
                    <a16:creationId xmlns:a16="http://schemas.microsoft.com/office/drawing/2014/main" id="{77CED5E7-833E-4A39-84D6-3077678A679D}"/>
                  </a:ext>
                </a:extLst>
              </p:cNvPr>
              <p:cNvSpPr txBox="1">
                <a:spLocks noChangeArrowheads="1"/>
              </p:cNvSpPr>
              <p:nvPr/>
            </p:nvSpPr>
            <p:spPr bwMode="auto">
              <a:xfrm>
                <a:off x="4340310" y="755453"/>
                <a:ext cx="451960"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#108</a:t>
                </a:r>
                <a:endParaRPr lang="en-GB" altLang="en-US" sz="200">
                  <a:latin typeface="Montserrat" panose="00000500000000000000" pitchFamily="2" charset="0"/>
                </a:endParaRPr>
              </a:p>
            </p:txBody>
          </p:sp>
          <p:sp>
            <p:nvSpPr>
              <p:cNvPr id="214" name="TextBox 63">
                <a:extLst>
                  <a:ext uri="{FF2B5EF4-FFF2-40B4-BE49-F238E27FC236}">
                    <a16:creationId xmlns:a16="http://schemas.microsoft.com/office/drawing/2014/main" id="{DDEF5012-C26F-48C8-A5C7-5F2691EAFAA9}"/>
                  </a:ext>
                </a:extLst>
              </p:cNvPr>
              <p:cNvSpPr txBox="1">
                <a:spLocks noChangeArrowheads="1"/>
              </p:cNvSpPr>
              <p:nvPr/>
            </p:nvSpPr>
            <p:spPr bwMode="auto">
              <a:xfrm>
                <a:off x="4418654" y="909443"/>
                <a:ext cx="421693"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139" name="Group 138">
              <a:extLst>
                <a:ext uri="{FF2B5EF4-FFF2-40B4-BE49-F238E27FC236}">
                  <a16:creationId xmlns:a16="http://schemas.microsoft.com/office/drawing/2014/main" id="{9E3352BD-3A89-4CC4-A231-BE1E1951EF11}"/>
                </a:ext>
              </a:extLst>
            </p:cNvPr>
            <p:cNvGrpSpPr/>
            <p:nvPr/>
          </p:nvGrpSpPr>
          <p:grpSpPr>
            <a:xfrm>
              <a:off x="6140413" y="1539802"/>
              <a:ext cx="502417" cy="354509"/>
              <a:chOff x="6839830" y="755453"/>
              <a:chExt cx="502417" cy="354509"/>
            </a:xfrm>
          </p:grpSpPr>
          <p:sp>
            <p:nvSpPr>
              <p:cNvPr id="211" name="TextBox 86">
                <a:extLst>
                  <a:ext uri="{FF2B5EF4-FFF2-40B4-BE49-F238E27FC236}">
                    <a16:creationId xmlns:a16="http://schemas.microsoft.com/office/drawing/2014/main" id="{F9338BBF-A7A0-41DA-9C34-C5BA5A7AED16}"/>
                  </a:ext>
                </a:extLst>
              </p:cNvPr>
              <p:cNvSpPr txBox="1">
                <a:spLocks noChangeArrowheads="1"/>
              </p:cNvSpPr>
              <p:nvPr/>
            </p:nvSpPr>
            <p:spPr bwMode="auto">
              <a:xfrm>
                <a:off x="6839830" y="755453"/>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#112</a:t>
                </a:r>
                <a:endParaRPr lang="en-GB" altLang="en-US" sz="200">
                  <a:latin typeface="Montserrat" panose="00000500000000000000" pitchFamily="2" charset="0"/>
                </a:endParaRPr>
              </a:p>
            </p:txBody>
          </p:sp>
          <p:sp>
            <p:nvSpPr>
              <p:cNvPr id="212" name="TextBox 64">
                <a:extLst>
                  <a:ext uri="{FF2B5EF4-FFF2-40B4-BE49-F238E27FC236}">
                    <a16:creationId xmlns:a16="http://schemas.microsoft.com/office/drawing/2014/main" id="{0F3E2C87-97D2-49EF-AB33-8F3DE2068013}"/>
                  </a:ext>
                </a:extLst>
              </p:cNvPr>
              <p:cNvSpPr txBox="1">
                <a:spLocks noChangeArrowheads="1"/>
              </p:cNvSpPr>
              <p:nvPr/>
            </p:nvSpPr>
            <p:spPr bwMode="auto">
              <a:xfrm>
                <a:off x="6920554" y="909443"/>
                <a:ext cx="421693"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140" name="Group 139">
              <a:extLst>
                <a:ext uri="{FF2B5EF4-FFF2-40B4-BE49-F238E27FC236}">
                  <a16:creationId xmlns:a16="http://schemas.microsoft.com/office/drawing/2014/main" id="{DFDF2BA1-D136-48CA-B33F-E828725FEB02}"/>
                </a:ext>
              </a:extLst>
            </p:cNvPr>
            <p:cNvGrpSpPr/>
            <p:nvPr/>
          </p:nvGrpSpPr>
          <p:grpSpPr>
            <a:xfrm>
              <a:off x="1898734" y="1539802"/>
              <a:ext cx="478373" cy="354509"/>
              <a:chOff x="2433724" y="755453"/>
              <a:chExt cx="478373" cy="354509"/>
            </a:xfrm>
          </p:grpSpPr>
          <p:sp>
            <p:nvSpPr>
              <p:cNvPr id="209" name="TextBox 86">
                <a:extLst>
                  <a:ext uri="{FF2B5EF4-FFF2-40B4-BE49-F238E27FC236}">
                    <a16:creationId xmlns:a16="http://schemas.microsoft.com/office/drawing/2014/main" id="{60F40DF9-4617-4B43-AA48-3689CC471112}"/>
                  </a:ext>
                </a:extLst>
              </p:cNvPr>
              <p:cNvSpPr txBox="1">
                <a:spLocks noChangeArrowheads="1"/>
              </p:cNvSpPr>
              <p:nvPr/>
            </p:nvSpPr>
            <p:spPr bwMode="auto">
              <a:xfrm>
                <a:off x="2433724" y="755453"/>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#105</a:t>
                </a:r>
                <a:endParaRPr lang="en-GB" altLang="en-US" sz="200">
                  <a:latin typeface="Montserrat" panose="00000500000000000000" pitchFamily="2" charset="0"/>
                </a:endParaRPr>
              </a:p>
            </p:txBody>
          </p:sp>
          <p:sp>
            <p:nvSpPr>
              <p:cNvPr id="210" name="TextBox 65">
                <a:extLst>
                  <a:ext uri="{FF2B5EF4-FFF2-40B4-BE49-F238E27FC236}">
                    <a16:creationId xmlns:a16="http://schemas.microsoft.com/office/drawing/2014/main" id="{9DC9437A-224F-4D72-8754-C8310664EC2F}"/>
                  </a:ext>
                </a:extLst>
              </p:cNvPr>
              <p:cNvSpPr txBox="1">
                <a:spLocks noChangeArrowheads="1"/>
              </p:cNvSpPr>
              <p:nvPr/>
            </p:nvSpPr>
            <p:spPr bwMode="auto">
              <a:xfrm>
                <a:off x="2480316" y="909443"/>
                <a:ext cx="431781"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141" name="Group 140">
              <a:extLst>
                <a:ext uri="{FF2B5EF4-FFF2-40B4-BE49-F238E27FC236}">
                  <a16:creationId xmlns:a16="http://schemas.microsoft.com/office/drawing/2014/main" id="{F1A89A97-A08E-4654-94D4-B4FE865C72DB}"/>
                </a:ext>
              </a:extLst>
            </p:cNvPr>
            <p:cNvGrpSpPr/>
            <p:nvPr/>
          </p:nvGrpSpPr>
          <p:grpSpPr>
            <a:xfrm>
              <a:off x="4332303" y="1539802"/>
              <a:ext cx="492660" cy="354509"/>
              <a:chOff x="5068975" y="755453"/>
              <a:chExt cx="492660" cy="354509"/>
            </a:xfrm>
          </p:grpSpPr>
          <p:sp>
            <p:nvSpPr>
              <p:cNvPr id="207" name="TextBox 86">
                <a:extLst>
                  <a:ext uri="{FF2B5EF4-FFF2-40B4-BE49-F238E27FC236}">
                    <a16:creationId xmlns:a16="http://schemas.microsoft.com/office/drawing/2014/main" id="{CE7A1B72-97D2-4CA0-92C0-42E7AD2E213F}"/>
                  </a:ext>
                </a:extLst>
              </p:cNvPr>
              <p:cNvSpPr txBox="1">
                <a:spLocks noChangeArrowheads="1"/>
              </p:cNvSpPr>
              <p:nvPr/>
            </p:nvSpPr>
            <p:spPr bwMode="auto">
              <a:xfrm>
                <a:off x="5068975" y="755453"/>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#109</a:t>
                </a:r>
                <a:endParaRPr lang="en-GB" altLang="en-US" sz="200">
                  <a:latin typeface="Montserrat" panose="00000500000000000000" pitchFamily="2" charset="0"/>
                </a:endParaRPr>
              </a:p>
            </p:txBody>
          </p:sp>
          <p:sp>
            <p:nvSpPr>
              <p:cNvPr id="208" name="TextBox 66">
                <a:extLst>
                  <a:ext uri="{FF2B5EF4-FFF2-40B4-BE49-F238E27FC236}">
                    <a16:creationId xmlns:a16="http://schemas.microsoft.com/office/drawing/2014/main" id="{44CB2B22-9D58-4005-A0D2-D78FC3E8B804}"/>
                  </a:ext>
                </a:extLst>
              </p:cNvPr>
              <p:cNvSpPr txBox="1">
                <a:spLocks noChangeArrowheads="1"/>
              </p:cNvSpPr>
              <p:nvPr/>
            </p:nvSpPr>
            <p:spPr bwMode="auto">
              <a:xfrm>
                <a:off x="5129854" y="909443"/>
                <a:ext cx="431781"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142" name="Group 141">
              <a:extLst>
                <a:ext uri="{FF2B5EF4-FFF2-40B4-BE49-F238E27FC236}">
                  <a16:creationId xmlns:a16="http://schemas.microsoft.com/office/drawing/2014/main" id="{B4311771-BCF2-458C-AA1E-8196B265FA12}"/>
                </a:ext>
              </a:extLst>
            </p:cNvPr>
            <p:cNvGrpSpPr/>
            <p:nvPr/>
          </p:nvGrpSpPr>
          <p:grpSpPr>
            <a:xfrm>
              <a:off x="94592" y="1539802"/>
              <a:ext cx="473892" cy="354509"/>
              <a:chOff x="284249" y="755453"/>
              <a:chExt cx="473892" cy="354509"/>
            </a:xfrm>
          </p:grpSpPr>
          <p:sp>
            <p:nvSpPr>
              <p:cNvPr id="205" name="TextBox 86">
                <a:extLst>
                  <a:ext uri="{FF2B5EF4-FFF2-40B4-BE49-F238E27FC236}">
                    <a16:creationId xmlns:a16="http://schemas.microsoft.com/office/drawing/2014/main" id="{0DD3A59E-E685-41F6-AF62-BDB5ED382659}"/>
                  </a:ext>
                </a:extLst>
              </p:cNvPr>
              <p:cNvSpPr txBox="1">
                <a:spLocks noChangeArrowheads="1"/>
              </p:cNvSpPr>
              <p:nvPr/>
            </p:nvSpPr>
            <p:spPr bwMode="auto">
              <a:xfrm>
                <a:off x="284249" y="755453"/>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#102</a:t>
                </a:r>
                <a:endParaRPr lang="en-GB" altLang="en-US" sz="200" dirty="0">
                  <a:latin typeface="Montserrat" panose="00000500000000000000" pitchFamily="2" charset="0"/>
                </a:endParaRPr>
              </a:p>
            </p:txBody>
          </p:sp>
          <p:sp>
            <p:nvSpPr>
              <p:cNvPr id="206" name="TextBox 69">
                <a:extLst>
                  <a:ext uri="{FF2B5EF4-FFF2-40B4-BE49-F238E27FC236}">
                    <a16:creationId xmlns:a16="http://schemas.microsoft.com/office/drawing/2014/main" id="{DAC45786-7CDA-4CC1-85D3-D0F791228474}"/>
                  </a:ext>
                </a:extLst>
              </p:cNvPr>
              <p:cNvSpPr txBox="1">
                <a:spLocks noChangeArrowheads="1"/>
              </p:cNvSpPr>
              <p:nvPr/>
            </p:nvSpPr>
            <p:spPr bwMode="auto">
              <a:xfrm>
                <a:off x="321316" y="909443"/>
                <a:ext cx="436825"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143" name="Group 142">
              <a:extLst>
                <a:ext uri="{FF2B5EF4-FFF2-40B4-BE49-F238E27FC236}">
                  <a16:creationId xmlns:a16="http://schemas.microsoft.com/office/drawing/2014/main" id="{DA369385-AB69-4E0D-95F0-78217252618C}"/>
                </a:ext>
              </a:extLst>
            </p:cNvPr>
            <p:cNvGrpSpPr/>
            <p:nvPr/>
          </p:nvGrpSpPr>
          <p:grpSpPr>
            <a:xfrm>
              <a:off x="2495616" y="1539802"/>
              <a:ext cx="488975" cy="354509"/>
              <a:chOff x="2961567" y="755453"/>
              <a:chExt cx="488975" cy="354509"/>
            </a:xfrm>
          </p:grpSpPr>
          <p:sp>
            <p:nvSpPr>
              <p:cNvPr id="203" name="TextBox 86">
                <a:extLst>
                  <a:ext uri="{FF2B5EF4-FFF2-40B4-BE49-F238E27FC236}">
                    <a16:creationId xmlns:a16="http://schemas.microsoft.com/office/drawing/2014/main" id="{F082C6F7-8561-4903-9FFB-28620920B6E1}"/>
                  </a:ext>
                </a:extLst>
              </p:cNvPr>
              <p:cNvSpPr txBox="1">
                <a:spLocks noChangeArrowheads="1"/>
              </p:cNvSpPr>
              <p:nvPr/>
            </p:nvSpPr>
            <p:spPr bwMode="auto">
              <a:xfrm>
                <a:off x="2961567" y="755453"/>
                <a:ext cx="451960"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#106</a:t>
                </a:r>
                <a:endParaRPr lang="en-GB" altLang="en-US" sz="200">
                  <a:latin typeface="Montserrat" panose="00000500000000000000" pitchFamily="2" charset="0"/>
                </a:endParaRPr>
              </a:p>
            </p:txBody>
          </p:sp>
          <p:sp>
            <p:nvSpPr>
              <p:cNvPr id="204" name="TextBox 70">
                <a:extLst>
                  <a:ext uri="{FF2B5EF4-FFF2-40B4-BE49-F238E27FC236}">
                    <a16:creationId xmlns:a16="http://schemas.microsoft.com/office/drawing/2014/main" id="{7456EAEC-9C49-4036-9735-97A96697AA36}"/>
                  </a:ext>
                </a:extLst>
              </p:cNvPr>
              <p:cNvSpPr txBox="1">
                <a:spLocks noChangeArrowheads="1"/>
              </p:cNvSpPr>
              <p:nvPr/>
            </p:nvSpPr>
            <p:spPr bwMode="auto">
              <a:xfrm>
                <a:off x="3013716" y="909443"/>
                <a:ext cx="436826"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144" name="Group 143">
              <a:extLst>
                <a:ext uri="{FF2B5EF4-FFF2-40B4-BE49-F238E27FC236}">
                  <a16:creationId xmlns:a16="http://schemas.microsoft.com/office/drawing/2014/main" id="{D86F6867-39C3-4B60-A787-76EF90F4F436}"/>
                </a:ext>
              </a:extLst>
            </p:cNvPr>
            <p:cNvGrpSpPr/>
            <p:nvPr/>
          </p:nvGrpSpPr>
          <p:grpSpPr>
            <a:xfrm>
              <a:off x="4932361" y="1539802"/>
              <a:ext cx="490560" cy="354509"/>
              <a:chOff x="5717469" y="755453"/>
              <a:chExt cx="490560" cy="354509"/>
            </a:xfrm>
          </p:grpSpPr>
          <p:sp>
            <p:nvSpPr>
              <p:cNvPr id="201" name="TextBox 86">
                <a:extLst>
                  <a:ext uri="{FF2B5EF4-FFF2-40B4-BE49-F238E27FC236}">
                    <a16:creationId xmlns:a16="http://schemas.microsoft.com/office/drawing/2014/main" id="{FCAE64E6-C1ED-4877-B235-760069E89525}"/>
                  </a:ext>
                </a:extLst>
              </p:cNvPr>
              <p:cNvSpPr txBox="1">
                <a:spLocks noChangeArrowheads="1"/>
              </p:cNvSpPr>
              <p:nvPr/>
            </p:nvSpPr>
            <p:spPr bwMode="auto">
              <a:xfrm>
                <a:off x="5717469" y="755453"/>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#110</a:t>
                </a:r>
                <a:endParaRPr lang="en-GB" altLang="en-US" sz="200">
                  <a:latin typeface="Montserrat" panose="00000500000000000000" pitchFamily="2" charset="0"/>
                </a:endParaRPr>
              </a:p>
            </p:txBody>
          </p:sp>
          <p:sp>
            <p:nvSpPr>
              <p:cNvPr id="202" name="TextBox 71">
                <a:extLst>
                  <a:ext uri="{FF2B5EF4-FFF2-40B4-BE49-F238E27FC236}">
                    <a16:creationId xmlns:a16="http://schemas.microsoft.com/office/drawing/2014/main" id="{CD7FB4F4-89E4-4135-AA17-EE5061A6C7D7}"/>
                  </a:ext>
                </a:extLst>
              </p:cNvPr>
              <p:cNvSpPr txBox="1">
                <a:spLocks noChangeArrowheads="1"/>
              </p:cNvSpPr>
              <p:nvPr/>
            </p:nvSpPr>
            <p:spPr bwMode="auto">
              <a:xfrm>
                <a:off x="5771204" y="909443"/>
                <a:ext cx="436825"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145" name="TextBox 67">
              <a:extLst>
                <a:ext uri="{FF2B5EF4-FFF2-40B4-BE49-F238E27FC236}">
                  <a16:creationId xmlns:a16="http://schemas.microsoft.com/office/drawing/2014/main" id="{A8AF716E-C5B1-4D2F-AF78-9188C765D6A6}"/>
                </a:ext>
              </a:extLst>
            </p:cNvPr>
            <p:cNvSpPr txBox="1">
              <a:spLocks noChangeArrowheads="1"/>
            </p:cNvSpPr>
            <p:nvPr/>
          </p:nvSpPr>
          <p:spPr bwMode="auto">
            <a:xfrm>
              <a:off x="65829" y="1437991"/>
              <a:ext cx="451958"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TSGs</a:t>
              </a:r>
            </a:p>
          </p:txBody>
        </p:sp>
        <p:sp>
          <p:nvSpPr>
            <p:cNvPr id="146" name="TextBox 1">
              <a:extLst>
                <a:ext uri="{FF2B5EF4-FFF2-40B4-BE49-F238E27FC236}">
                  <a16:creationId xmlns:a16="http://schemas.microsoft.com/office/drawing/2014/main" id="{9FE3EC01-3DBF-4E06-B994-D791FE0E31BB}"/>
                </a:ext>
              </a:extLst>
            </p:cNvPr>
            <p:cNvSpPr txBox="1">
              <a:spLocks noChangeArrowheads="1"/>
            </p:cNvSpPr>
            <p:nvPr/>
          </p:nvSpPr>
          <p:spPr bwMode="auto">
            <a:xfrm>
              <a:off x="2869613" y="3249159"/>
              <a:ext cx="1079604" cy="200519"/>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00" b="1" dirty="0">
                  <a:latin typeface="Montserrat" panose="00000500000000000000" pitchFamily="50" charset="0"/>
                </a:rPr>
                <a:t>Workshop 6G TSGs</a:t>
              </a:r>
              <a:endParaRPr lang="en-GB" altLang="en-US" sz="400" dirty="0">
                <a:latin typeface="Montserrat" panose="00000500000000000000" pitchFamily="50" charset="0"/>
              </a:endParaRPr>
            </a:p>
          </p:txBody>
        </p:sp>
        <p:sp>
          <p:nvSpPr>
            <p:cNvPr id="147" name="Chevron 60">
              <a:extLst>
                <a:ext uri="{FF2B5EF4-FFF2-40B4-BE49-F238E27FC236}">
                  <a16:creationId xmlns:a16="http://schemas.microsoft.com/office/drawing/2014/main" id="{ED51E9B3-0201-4F3B-B899-5273E03F9F98}"/>
                </a:ext>
              </a:extLst>
            </p:cNvPr>
            <p:cNvSpPr/>
            <p:nvPr/>
          </p:nvSpPr>
          <p:spPr bwMode="auto">
            <a:xfrm>
              <a:off x="4684064" y="5216725"/>
              <a:ext cx="1120678" cy="1834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CT &amp; </a:t>
              </a:r>
              <a:r>
                <a:rPr lang="fr-FR" sz="500">
                  <a:latin typeface="Montserrat" panose="00000500000000000000" pitchFamily="50" charset="0"/>
                  <a:ea typeface="ＭＳ Ｐゴシック" charset="-128"/>
                  <a:cs typeface="Arial" pitchFamily="34" charset="0"/>
                </a:rPr>
                <a:t>St. </a:t>
              </a:r>
              <a:r>
                <a:rPr lang="fr-FR" sz="500" dirty="0">
                  <a:latin typeface="Montserrat" panose="00000500000000000000" pitchFamily="50" charset="0"/>
                  <a:ea typeface="ＭＳ Ｐゴシック" charset="-128"/>
                  <a:cs typeface="Arial" pitchFamily="34" charset="0"/>
                </a:rPr>
                <a:t>3 6G 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grpSp>
          <p:nvGrpSpPr>
            <p:cNvPr id="148" name="Group 147">
              <a:extLst>
                <a:ext uri="{FF2B5EF4-FFF2-40B4-BE49-F238E27FC236}">
                  <a16:creationId xmlns:a16="http://schemas.microsoft.com/office/drawing/2014/main" id="{7C446591-209E-4953-BF76-96610E98D1A7}"/>
                </a:ext>
              </a:extLst>
            </p:cNvPr>
            <p:cNvGrpSpPr/>
            <p:nvPr/>
          </p:nvGrpSpPr>
          <p:grpSpPr>
            <a:xfrm>
              <a:off x="6753497" y="1529642"/>
              <a:ext cx="492660" cy="354509"/>
              <a:chOff x="7314335" y="745293"/>
              <a:chExt cx="492660" cy="354509"/>
            </a:xfrm>
          </p:grpSpPr>
          <p:sp>
            <p:nvSpPr>
              <p:cNvPr id="199" name="TextBox 86">
                <a:extLst>
                  <a:ext uri="{FF2B5EF4-FFF2-40B4-BE49-F238E27FC236}">
                    <a16:creationId xmlns:a16="http://schemas.microsoft.com/office/drawing/2014/main" id="{C8AFD940-2ACE-479F-8AB6-98DB919B80BE}"/>
                  </a:ext>
                </a:extLst>
              </p:cNvPr>
              <p:cNvSpPr txBox="1">
                <a:spLocks noChangeArrowheads="1"/>
              </p:cNvSpPr>
              <p:nvPr/>
            </p:nvSpPr>
            <p:spPr bwMode="auto">
              <a:xfrm>
                <a:off x="7314335" y="745293"/>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#113</a:t>
                </a:r>
                <a:endParaRPr lang="en-GB" altLang="en-US" sz="200" dirty="0">
                  <a:latin typeface="Montserrat" panose="00000500000000000000" pitchFamily="2" charset="0"/>
                </a:endParaRPr>
              </a:p>
            </p:txBody>
          </p:sp>
          <p:sp>
            <p:nvSpPr>
              <p:cNvPr id="200" name="TextBox 66">
                <a:extLst>
                  <a:ext uri="{FF2B5EF4-FFF2-40B4-BE49-F238E27FC236}">
                    <a16:creationId xmlns:a16="http://schemas.microsoft.com/office/drawing/2014/main" id="{FDEB521A-5D0B-49AB-A279-603E551ADEC0}"/>
                  </a:ext>
                </a:extLst>
              </p:cNvPr>
              <p:cNvSpPr txBox="1">
                <a:spLocks noChangeArrowheads="1"/>
              </p:cNvSpPr>
              <p:nvPr/>
            </p:nvSpPr>
            <p:spPr bwMode="auto">
              <a:xfrm>
                <a:off x="7375214" y="899283"/>
                <a:ext cx="431781"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149" name="Group 148">
              <a:extLst>
                <a:ext uri="{FF2B5EF4-FFF2-40B4-BE49-F238E27FC236}">
                  <a16:creationId xmlns:a16="http://schemas.microsoft.com/office/drawing/2014/main" id="{9D09201D-9564-4DEE-A79B-D8FA24FA6741}"/>
                </a:ext>
              </a:extLst>
            </p:cNvPr>
            <p:cNvGrpSpPr/>
            <p:nvPr/>
          </p:nvGrpSpPr>
          <p:grpSpPr>
            <a:xfrm>
              <a:off x="7354398" y="1529642"/>
              <a:ext cx="477017" cy="354509"/>
              <a:chOff x="7976372" y="745293"/>
              <a:chExt cx="477017" cy="354509"/>
            </a:xfrm>
          </p:grpSpPr>
          <p:sp>
            <p:nvSpPr>
              <p:cNvPr id="197" name="TextBox 86">
                <a:extLst>
                  <a:ext uri="{FF2B5EF4-FFF2-40B4-BE49-F238E27FC236}">
                    <a16:creationId xmlns:a16="http://schemas.microsoft.com/office/drawing/2014/main" id="{E9F02DAE-C097-4989-BD72-C61A59DC4F46}"/>
                  </a:ext>
                </a:extLst>
              </p:cNvPr>
              <p:cNvSpPr txBox="1">
                <a:spLocks noChangeArrowheads="1"/>
              </p:cNvSpPr>
              <p:nvPr/>
            </p:nvSpPr>
            <p:spPr bwMode="auto">
              <a:xfrm>
                <a:off x="7976372" y="745293"/>
                <a:ext cx="451960"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#114</a:t>
                </a:r>
                <a:endParaRPr lang="en-GB" altLang="en-US" sz="200" dirty="0">
                  <a:latin typeface="Montserrat" panose="00000500000000000000" pitchFamily="2" charset="0"/>
                </a:endParaRPr>
              </a:p>
            </p:txBody>
          </p:sp>
          <p:sp>
            <p:nvSpPr>
              <p:cNvPr id="198" name="TextBox 71">
                <a:extLst>
                  <a:ext uri="{FF2B5EF4-FFF2-40B4-BE49-F238E27FC236}">
                    <a16:creationId xmlns:a16="http://schemas.microsoft.com/office/drawing/2014/main" id="{FD23D71D-35AA-4666-9A9C-2E181ACF4413}"/>
                  </a:ext>
                </a:extLst>
              </p:cNvPr>
              <p:cNvSpPr txBox="1">
                <a:spLocks noChangeArrowheads="1"/>
              </p:cNvSpPr>
              <p:nvPr/>
            </p:nvSpPr>
            <p:spPr bwMode="auto">
              <a:xfrm>
                <a:off x="8016563" y="899283"/>
                <a:ext cx="436826"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150" name="TextBox 86">
              <a:extLst>
                <a:ext uri="{FF2B5EF4-FFF2-40B4-BE49-F238E27FC236}">
                  <a16:creationId xmlns:a16="http://schemas.microsoft.com/office/drawing/2014/main" id="{8E3F4BDC-AEF9-4EEF-B205-1A0F2C407463}"/>
                </a:ext>
              </a:extLst>
            </p:cNvPr>
            <p:cNvSpPr txBox="1">
              <a:spLocks noChangeArrowheads="1"/>
            </p:cNvSpPr>
            <p:nvPr/>
          </p:nvSpPr>
          <p:spPr bwMode="auto">
            <a:xfrm>
              <a:off x="7939647" y="1543189"/>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#115</a:t>
              </a:r>
              <a:endParaRPr lang="en-GB" altLang="en-US" sz="200" dirty="0">
                <a:latin typeface="Montserrat" panose="00000500000000000000" pitchFamily="2" charset="0"/>
              </a:endParaRPr>
            </a:p>
          </p:txBody>
        </p:sp>
        <p:sp>
          <p:nvSpPr>
            <p:cNvPr id="151" name="TextBox 60">
              <a:extLst>
                <a:ext uri="{FF2B5EF4-FFF2-40B4-BE49-F238E27FC236}">
                  <a16:creationId xmlns:a16="http://schemas.microsoft.com/office/drawing/2014/main" id="{F78B00EE-CED3-4C15-A20B-CE32EE6199FE}"/>
                </a:ext>
              </a:extLst>
            </p:cNvPr>
            <p:cNvSpPr txBox="1">
              <a:spLocks noChangeArrowheads="1"/>
            </p:cNvSpPr>
            <p:nvPr/>
          </p:nvSpPr>
          <p:spPr bwMode="auto">
            <a:xfrm>
              <a:off x="8019578" y="1697177"/>
              <a:ext cx="444393"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sp>
          <p:nvSpPr>
            <p:cNvPr id="152" name="TextBox 60">
              <a:extLst>
                <a:ext uri="{FF2B5EF4-FFF2-40B4-BE49-F238E27FC236}">
                  <a16:creationId xmlns:a16="http://schemas.microsoft.com/office/drawing/2014/main" id="{3047E78A-DFB1-456E-AA96-81DD76A294D7}"/>
                </a:ext>
              </a:extLst>
            </p:cNvPr>
            <p:cNvSpPr txBox="1">
              <a:spLocks noChangeArrowheads="1"/>
            </p:cNvSpPr>
            <p:nvPr/>
          </p:nvSpPr>
          <p:spPr bwMode="auto">
            <a:xfrm>
              <a:off x="8609739" y="1680243"/>
              <a:ext cx="401516"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sp>
          <p:nvSpPr>
            <p:cNvPr id="153" name="TextBox 1">
              <a:extLst>
                <a:ext uri="{FF2B5EF4-FFF2-40B4-BE49-F238E27FC236}">
                  <a16:creationId xmlns:a16="http://schemas.microsoft.com/office/drawing/2014/main" id="{A7F09AC9-87AF-4FFB-B61A-9EC417BB70FE}"/>
                </a:ext>
              </a:extLst>
            </p:cNvPr>
            <p:cNvSpPr txBox="1">
              <a:spLocks noChangeArrowheads="1"/>
            </p:cNvSpPr>
            <p:nvPr/>
          </p:nvSpPr>
          <p:spPr bwMode="auto">
            <a:xfrm>
              <a:off x="629574" y="2475585"/>
              <a:ext cx="1149038" cy="28072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400" b="1">
                  <a:latin typeface="Montserrat" panose="00000500000000000000" pitchFamily="50" charset="0"/>
                </a:rPr>
                <a:t>Workshop SA1 on IMT-2030 </a:t>
              </a:r>
              <a:r>
                <a:rPr lang="en-GB" altLang="en-US" sz="400" b="1" dirty="0">
                  <a:latin typeface="Montserrat" panose="00000500000000000000" pitchFamily="50" charset="0"/>
                </a:rPr>
                <a:t>use cases</a:t>
              </a:r>
              <a:endParaRPr lang="en-GB" altLang="en-US" sz="400" dirty="0">
                <a:latin typeface="Montserrat" panose="00000500000000000000" pitchFamily="50" charset="0"/>
              </a:endParaRPr>
            </a:p>
          </p:txBody>
        </p:sp>
        <p:sp>
          <p:nvSpPr>
            <p:cNvPr id="154" name="TextBox 86">
              <a:extLst>
                <a:ext uri="{FF2B5EF4-FFF2-40B4-BE49-F238E27FC236}">
                  <a16:creationId xmlns:a16="http://schemas.microsoft.com/office/drawing/2014/main" id="{9E2B143F-31B0-473D-A3A9-9E7F0D2D3A47}"/>
                </a:ext>
              </a:extLst>
            </p:cNvPr>
            <p:cNvSpPr txBox="1">
              <a:spLocks noChangeArrowheads="1"/>
            </p:cNvSpPr>
            <p:nvPr/>
          </p:nvSpPr>
          <p:spPr bwMode="auto">
            <a:xfrm>
              <a:off x="8518770" y="1539802"/>
              <a:ext cx="451959" cy="20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#116</a:t>
              </a:r>
              <a:endParaRPr lang="en-GB" altLang="en-US" sz="200" dirty="0">
                <a:latin typeface="Montserrat" panose="00000500000000000000" pitchFamily="2" charset="0"/>
              </a:endParaRPr>
            </a:p>
          </p:txBody>
        </p:sp>
        <p:cxnSp>
          <p:nvCxnSpPr>
            <p:cNvPr id="155" name="Straight Connector 114">
              <a:extLst>
                <a:ext uri="{FF2B5EF4-FFF2-40B4-BE49-F238E27FC236}">
                  <a16:creationId xmlns:a16="http://schemas.microsoft.com/office/drawing/2014/main" id="{088DBBB8-2ED2-4645-A61F-102ABA4C6460}"/>
                </a:ext>
              </a:extLst>
            </p:cNvPr>
            <p:cNvCxnSpPr>
              <a:cxnSpLocks noChangeShapeType="1"/>
            </p:cNvCxnSpPr>
            <p:nvPr/>
          </p:nvCxnSpPr>
          <p:spPr bwMode="auto">
            <a:xfrm>
              <a:off x="2131928" y="1908833"/>
              <a:ext cx="0" cy="3931806"/>
            </a:xfrm>
            <a:prstGeom prst="line">
              <a:avLst/>
            </a:prstGeom>
            <a:noFill/>
            <a:ln w="9525" algn="ctr">
              <a:solidFill>
                <a:schemeClr val="accent4">
                  <a:lumMod val="40000"/>
                  <a:lumOff val="60000"/>
                </a:schemeClr>
              </a:solidFill>
              <a:prstDash val="dash"/>
              <a:round/>
              <a:headEnd/>
              <a:tailEnd/>
            </a:ln>
          </p:spPr>
        </p:cxnSp>
        <p:cxnSp>
          <p:nvCxnSpPr>
            <p:cNvPr id="156" name="Straight Connector 114">
              <a:extLst>
                <a:ext uri="{FF2B5EF4-FFF2-40B4-BE49-F238E27FC236}">
                  <a16:creationId xmlns:a16="http://schemas.microsoft.com/office/drawing/2014/main" id="{D239CC32-A2BB-4A08-88BA-3998FE025D8B}"/>
                </a:ext>
              </a:extLst>
            </p:cNvPr>
            <p:cNvCxnSpPr>
              <a:cxnSpLocks noChangeShapeType="1"/>
            </p:cNvCxnSpPr>
            <p:nvPr/>
          </p:nvCxnSpPr>
          <p:spPr bwMode="auto">
            <a:xfrm>
              <a:off x="3947633" y="1908833"/>
              <a:ext cx="0" cy="3931806"/>
            </a:xfrm>
            <a:prstGeom prst="line">
              <a:avLst/>
            </a:prstGeom>
            <a:noFill/>
            <a:ln w="9525" algn="ctr">
              <a:solidFill>
                <a:schemeClr val="accent4">
                  <a:lumMod val="40000"/>
                  <a:lumOff val="60000"/>
                </a:schemeClr>
              </a:solidFill>
              <a:prstDash val="dash"/>
              <a:round/>
              <a:headEnd/>
              <a:tailEnd/>
            </a:ln>
          </p:spPr>
        </p:cxnSp>
        <p:cxnSp>
          <p:nvCxnSpPr>
            <p:cNvPr id="157" name="Straight Connector 114">
              <a:extLst>
                <a:ext uri="{FF2B5EF4-FFF2-40B4-BE49-F238E27FC236}">
                  <a16:creationId xmlns:a16="http://schemas.microsoft.com/office/drawing/2014/main" id="{742E9B45-43E9-4C9C-B864-D9D3E07D4603}"/>
                </a:ext>
              </a:extLst>
            </p:cNvPr>
            <p:cNvCxnSpPr>
              <a:cxnSpLocks noChangeShapeType="1"/>
            </p:cNvCxnSpPr>
            <p:nvPr/>
          </p:nvCxnSpPr>
          <p:spPr bwMode="auto">
            <a:xfrm>
              <a:off x="4555910" y="1904466"/>
              <a:ext cx="0" cy="3931806"/>
            </a:xfrm>
            <a:prstGeom prst="line">
              <a:avLst/>
            </a:prstGeom>
            <a:noFill/>
            <a:ln w="9525" algn="ctr">
              <a:solidFill>
                <a:schemeClr val="accent4">
                  <a:lumMod val="40000"/>
                  <a:lumOff val="60000"/>
                </a:schemeClr>
              </a:solidFill>
              <a:prstDash val="dash"/>
              <a:round/>
              <a:headEnd/>
              <a:tailEnd/>
            </a:ln>
          </p:spPr>
        </p:cxnSp>
        <p:cxnSp>
          <p:nvCxnSpPr>
            <p:cNvPr id="158" name="Straight Connector 114">
              <a:extLst>
                <a:ext uri="{FF2B5EF4-FFF2-40B4-BE49-F238E27FC236}">
                  <a16:creationId xmlns:a16="http://schemas.microsoft.com/office/drawing/2014/main" id="{12E30E78-02E2-4DAB-81AB-EEB78FD3A629}"/>
                </a:ext>
              </a:extLst>
            </p:cNvPr>
            <p:cNvCxnSpPr>
              <a:cxnSpLocks noChangeShapeType="1"/>
            </p:cNvCxnSpPr>
            <p:nvPr/>
          </p:nvCxnSpPr>
          <p:spPr bwMode="auto">
            <a:xfrm>
              <a:off x="5763338" y="1908833"/>
              <a:ext cx="0" cy="3931806"/>
            </a:xfrm>
            <a:prstGeom prst="line">
              <a:avLst/>
            </a:prstGeom>
            <a:noFill/>
            <a:ln w="9525" algn="ctr">
              <a:solidFill>
                <a:schemeClr val="accent4">
                  <a:lumMod val="40000"/>
                  <a:lumOff val="60000"/>
                </a:schemeClr>
              </a:solidFill>
              <a:prstDash val="dash"/>
              <a:round/>
              <a:headEnd/>
              <a:tailEnd/>
            </a:ln>
          </p:spPr>
        </p:cxnSp>
        <p:cxnSp>
          <p:nvCxnSpPr>
            <p:cNvPr id="159" name="Straight Connector 114">
              <a:extLst>
                <a:ext uri="{FF2B5EF4-FFF2-40B4-BE49-F238E27FC236}">
                  <a16:creationId xmlns:a16="http://schemas.microsoft.com/office/drawing/2014/main" id="{BD991BE1-CCE2-419C-8C14-2F6A33DA60FF}"/>
                </a:ext>
              </a:extLst>
            </p:cNvPr>
            <p:cNvCxnSpPr>
              <a:cxnSpLocks noChangeShapeType="1"/>
            </p:cNvCxnSpPr>
            <p:nvPr/>
          </p:nvCxnSpPr>
          <p:spPr bwMode="auto">
            <a:xfrm>
              <a:off x="6368573" y="1908833"/>
              <a:ext cx="0" cy="3931806"/>
            </a:xfrm>
            <a:prstGeom prst="line">
              <a:avLst/>
            </a:prstGeom>
            <a:noFill/>
            <a:ln w="9525" algn="ctr">
              <a:solidFill>
                <a:schemeClr val="accent4">
                  <a:lumMod val="40000"/>
                  <a:lumOff val="60000"/>
                </a:schemeClr>
              </a:solidFill>
              <a:prstDash val="dash"/>
              <a:round/>
              <a:headEnd/>
              <a:tailEnd/>
            </a:ln>
          </p:spPr>
        </p:cxnSp>
        <p:cxnSp>
          <p:nvCxnSpPr>
            <p:cNvPr id="160" name="Straight Connector 114">
              <a:extLst>
                <a:ext uri="{FF2B5EF4-FFF2-40B4-BE49-F238E27FC236}">
                  <a16:creationId xmlns:a16="http://schemas.microsoft.com/office/drawing/2014/main" id="{127E318F-C0B1-45A1-9D5B-5EBA7443497F}"/>
                </a:ext>
              </a:extLst>
            </p:cNvPr>
            <p:cNvCxnSpPr>
              <a:cxnSpLocks noChangeShapeType="1"/>
            </p:cNvCxnSpPr>
            <p:nvPr/>
          </p:nvCxnSpPr>
          <p:spPr bwMode="auto">
            <a:xfrm>
              <a:off x="6973808" y="1908833"/>
              <a:ext cx="0" cy="3931806"/>
            </a:xfrm>
            <a:prstGeom prst="line">
              <a:avLst/>
            </a:prstGeom>
            <a:noFill/>
            <a:ln w="9525" algn="ctr">
              <a:solidFill>
                <a:schemeClr val="accent4">
                  <a:lumMod val="40000"/>
                  <a:lumOff val="60000"/>
                </a:schemeClr>
              </a:solidFill>
              <a:prstDash val="dash"/>
              <a:round/>
              <a:headEnd/>
              <a:tailEnd/>
            </a:ln>
          </p:spPr>
        </p:cxnSp>
        <p:cxnSp>
          <p:nvCxnSpPr>
            <p:cNvPr id="161" name="Straight Connector 114">
              <a:extLst>
                <a:ext uri="{FF2B5EF4-FFF2-40B4-BE49-F238E27FC236}">
                  <a16:creationId xmlns:a16="http://schemas.microsoft.com/office/drawing/2014/main" id="{46855109-F3AE-4176-B602-7CB9D40ACC29}"/>
                </a:ext>
              </a:extLst>
            </p:cNvPr>
            <p:cNvCxnSpPr>
              <a:cxnSpLocks noChangeShapeType="1"/>
            </p:cNvCxnSpPr>
            <p:nvPr/>
          </p:nvCxnSpPr>
          <p:spPr bwMode="auto">
            <a:xfrm>
              <a:off x="8184278" y="1908833"/>
              <a:ext cx="0" cy="3931806"/>
            </a:xfrm>
            <a:prstGeom prst="line">
              <a:avLst/>
            </a:prstGeom>
            <a:noFill/>
            <a:ln w="9525" algn="ctr">
              <a:solidFill>
                <a:schemeClr val="accent4">
                  <a:lumMod val="40000"/>
                  <a:lumOff val="60000"/>
                </a:schemeClr>
              </a:solidFill>
              <a:prstDash val="dash"/>
              <a:round/>
              <a:headEnd/>
              <a:tailEnd/>
            </a:ln>
          </p:spPr>
        </p:cxnSp>
        <p:cxnSp>
          <p:nvCxnSpPr>
            <p:cNvPr id="162" name="Straight Connector 114">
              <a:extLst>
                <a:ext uri="{FF2B5EF4-FFF2-40B4-BE49-F238E27FC236}">
                  <a16:creationId xmlns:a16="http://schemas.microsoft.com/office/drawing/2014/main" id="{5C558624-4690-424E-BC0E-DE86D4F9C7E7}"/>
                </a:ext>
              </a:extLst>
            </p:cNvPr>
            <p:cNvCxnSpPr>
              <a:cxnSpLocks noChangeShapeType="1"/>
            </p:cNvCxnSpPr>
            <p:nvPr/>
          </p:nvCxnSpPr>
          <p:spPr bwMode="auto">
            <a:xfrm>
              <a:off x="8789518" y="1908833"/>
              <a:ext cx="0" cy="3931806"/>
            </a:xfrm>
            <a:prstGeom prst="line">
              <a:avLst/>
            </a:prstGeom>
            <a:noFill/>
            <a:ln w="9525" algn="ctr">
              <a:solidFill>
                <a:schemeClr val="accent4">
                  <a:lumMod val="40000"/>
                  <a:lumOff val="60000"/>
                </a:schemeClr>
              </a:solidFill>
              <a:prstDash val="dash"/>
              <a:round/>
              <a:headEnd/>
              <a:tailEnd/>
            </a:ln>
          </p:spPr>
        </p:cxnSp>
        <p:cxnSp>
          <p:nvCxnSpPr>
            <p:cNvPr id="163" name="Straight Connector 114">
              <a:extLst>
                <a:ext uri="{FF2B5EF4-FFF2-40B4-BE49-F238E27FC236}">
                  <a16:creationId xmlns:a16="http://schemas.microsoft.com/office/drawing/2014/main" id="{CF82433F-8CEF-4F38-9572-FBC839DD76FD}"/>
                </a:ext>
              </a:extLst>
            </p:cNvPr>
            <p:cNvCxnSpPr>
              <a:cxnSpLocks noChangeShapeType="1"/>
            </p:cNvCxnSpPr>
            <p:nvPr/>
          </p:nvCxnSpPr>
          <p:spPr bwMode="auto">
            <a:xfrm>
              <a:off x="7579043" y="1908833"/>
              <a:ext cx="0" cy="3897939"/>
            </a:xfrm>
            <a:prstGeom prst="line">
              <a:avLst/>
            </a:prstGeom>
            <a:noFill/>
            <a:ln w="28575" algn="ctr">
              <a:solidFill>
                <a:schemeClr val="accent4">
                  <a:lumMod val="40000"/>
                  <a:lumOff val="60000"/>
                </a:schemeClr>
              </a:solidFill>
              <a:round/>
              <a:headEnd/>
              <a:tailEnd/>
            </a:ln>
          </p:spPr>
        </p:cxnSp>
        <p:sp>
          <p:nvSpPr>
            <p:cNvPr id="164" name="Chevron 60">
              <a:extLst>
                <a:ext uri="{FF2B5EF4-FFF2-40B4-BE49-F238E27FC236}">
                  <a16:creationId xmlns:a16="http://schemas.microsoft.com/office/drawing/2014/main" id="{55F6FD34-E795-41E4-8FC6-BD26FAD34E0A}"/>
                </a:ext>
              </a:extLst>
            </p:cNvPr>
            <p:cNvSpPr/>
            <p:nvPr/>
          </p:nvSpPr>
          <p:spPr bwMode="auto">
            <a:xfrm>
              <a:off x="1981201" y="2208295"/>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SA1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sp>
          <p:nvSpPr>
            <p:cNvPr id="165" name="Chevron 60">
              <a:extLst>
                <a:ext uri="{FF2B5EF4-FFF2-40B4-BE49-F238E27FC236}">
                  <a16:creationId xmlns:a16="http://schemas.microsoft.com/office/drawing/2014/main" id="{C13F78CD-C3D6-4F1A-BF82-FF8AAB75FD15}"/>
                </a:ext>
              </a:extLst>
            </p:cNvPr>
            <p:cNvSpPr/>
            <p:nvPr/>
          </p:nvSpPr>
          <p:spPr bwMode="auto">
            <a:xfrm>
              <a:off x="1320796" y="2214959"/>
              <a:ext cx="833121" cy="21928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SA1 6G 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166" name="Chevron 60">
              <a:extLst>
                <a:ext uri="{FF2B5EF4-FFF2-40B4-BE49-F238E27FC236}">
                  <a16:creationId xmlns:a16="http://schemas.microsoft.com/office/drawing/2014/main" id="{B23D99B2-0252-41E4-BB25-DCE4DB04B240}"/>
                </a:ext>
              </a:extLst>
            </p:cNvPr>
            <p:cNvSpPr/>
            <p:nvPr/>
          </p:nvSpPr>
          <p:spPr bwMode="auto">
            <a:xfrm>
              <a:off x="2079409" y="2609112"/>
              <a:ext cx="690880" cy="29125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RP IMT-2030 disc.</a:t>
              </a:r>
            </a:p>
          </p:txBody>
        </p:sp>
        <p:sp>
          <p:nvSpPr>
            <p:cNvPr id="167" name="Chevron 60">
              <a:extLst>
                <a:ext uri="{FF2B5EF4-FFF2-40B4-BE49-F238E27FC236}">
                  <a16:creationId xmlns:a16="http://schemas.microsoft.com/office/drawing/2014/main" id="{9EFB5B75-7A40-4AB0-9115-EE2CA8FB6E31}"/>
                </a:ext>
              </a:extLst>
            </p:cNvPr>
            <p:cNvSpPr/>
            <p:nvPr/>
          </p:nvSpPr>
          <p:spPr bwMode="auto">
            <a:xfrm>
              <a:off x="2682236" y="2643138"/>
              <a:ext cx="1273387" cy="24325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RP ITU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168" name="Chevron 60">
              <a:extLst>
                <a:ext uri="{FF2B5EF4-FFF2-40B4-BE49-F238E27FC236}">
                  <a16:creationId xmlns:a16="http://schemas.microsoft.com/office/drawing/2014/main" id="{580F02F9-8A03-4577-B09D-4E3E08B83794}"/>
                </a:ext>
              </a:extLst>
            </p:cNvPr>
            <p:cNvSpPr/>
            <p:nvPr/>
          </p:nvSpPr>
          <p:spPr bwMode="auto">
            <a:xfrm>
              <a:off x="3420530" y="3040623"/>
              <a:ext cx="2993813"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RP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sp>
          <p:nvSpPr>
            <p:cNvPr id="169" name="Chevron 60">
              <a:extLst>
                <a:ext uri="{FF2B5EF4-FFF2-40B4-BE49-F238E27FC236}">
                  <a16:creationId xmlns:a16="http://schemas.microsoft.com/office/drawing/2014/main" id="{39610D44-407A-4657-A6C1-9F57E667EFD9}"/>
                </a:ext>
              </a:extLst>
            </p:cNvPr>
            <p:cNvSpPr/>
            <p:nvPr/>
          </p:nvSpPr>
          <p:spPr bwMode="auto">
            <a:xfrm>
              <a:off x="3980599" y="3934904"/>
              <a:ext cx="4225294" cy="23262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RAN1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sp>
          <p:nvSpPr>
            <p:cNvPr id="170" name="Chevron 60">
              <a:extLst>
                <a:ext uri="{FF2B5EF4-FFF2-40B4-BE49-F238E27FC236}">
                  <a16:creationId xmlns:a16="http://schemas.microsoft.com/office/drawing/2014/main" id="{D530D9B6-ACC6-4C70-9B27-48464657E752}"/>
                </a:ext>
              </a:extLst>
            </p:cNvPr>
            <p:cNvSpPr/>
            <p:nvPr/>
          </p:nvSpPr>
          <p:spPr bwMode="auto">
            <a:xfrm>
              <a:off x="3854023" y="3551941"/>
              <a:ext cx="378629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SA2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sp>
          <p:nvSpPr>
            <p:cNvPr id="171" name="Chevron 60">
              <a:extLst>
                <a:ext uri="{FF2B5EF4-FFF2-40B4-BE49-F238E27FC236}">
                  <a16:creationId xmlns:a16="http://schemas.microsoft.com/office/drawing/2014/main" id="{AD893B37-225D-47B2-ADAB-FD476114043A}"/>
                </a:ext>
              </a:extLst>
            </p:cNvPr>
            <p:cNvSpPr/>
            <p:nvPr/>
          </p:nvSpPr>
          <p:spPr bwMode="auto">
            <a:xfrm>
              <a:off x="5737009" y="5193418"/>
              <a:ext cx="2709334"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Stage 3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cxnSp>
          <p:nvCxnSpPr>
            <p:cNvPr id="172" name="Straight Connector 171">
              <a:extLst>
                <a:ext uri="{FF2B5EF4-FFF2-40B4-BE49-F238E27FC236}">
                  <a16:creationId xmlns:a16="http://schemas.microsoft.com/office/drawing/2014/main" id="{CF7D6A63-1A34-4030-BF19-DC5EB00E651C}"/>
                </a:ext>
              </a:extLst>
            </p:cNvPr>
            <p:cNvCxnSpPr>
              <a:cxnSpLocks/>
            </p:cNvCxnSpPr>
            <p:nvPr/>
          </p:nvCxnSpPr>
          <p:spPr bwMode="auto">
            <a:xfrm>
              <a:off x="2749017" y="139333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73" name="TextBox 172">
              <a:extLst>
                <a:ext uri="{FF2B5EF4-FFF2-40B4-BE49-F238E27FC236}">
                  <a16:creationId xmlns:a16="http://schemas.microsoft.com/office/drawing/2014/main" id="{805F7160-2CAA-4DC0-8202-EA14B8842453}"/>
                </a:ext>
              </a:extLst>
            </p:cNvPr>
            <p:cNvSpPr txBox="1"/>
            <p:nvPr/>
          </p:nvSpPr>
          <p:spPr>
            <a:xfrm>
              <a:off x="3646589" y="1271093"/>
              <a:ext cx="573018" cy="26067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2025</a:t>
              </a:r>
            </a:p>
          </p:txBody>
        </p:sp>
        <p:cxnSp>
          <p:nvCxnSpPr>
            <p:cNvPr id="174" name="Straight Connector 173">
              <a:extLst>
                <a:ext uri="{FF2B5EF4-FFF2-40B4-BE49-F238E27FC236}">
                  <a16:creationId xmlns:a16="http://schemas.microsoft.com/office/drawing/2014/main" id="{68B5000A-7AF1-411F-B00F-AFDB10BEB0CF}"/>
                </a:ext>
              </a:extLst>
            </p:cNvPr>
            <p:cNvCxnSpPr>
              <a:cxnSpLocks/>
            </p:cNvCxnSpPr>
            <p:nvPr/>
          </p:nvCxnSpPr>
          <p:spPr bwMode="auto">
            <a:xfrm>
              <a:off x="5150160" y="1396722"/>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75" name="TextBox 174">
              <a:extLst>
                <a:ext uri="{FF2B5EF4-FFF2-40B4-BE49-F238E27FC236}">
                  <a16:creationId xmlns:a16="http://schemas.microsoft.com/office/drawing/2014/main" id="{0B39DA5A-DE3E-4F14-8227-363B996E0309}"/>
                </a:ext>
              </a:extLst>
            </p:cNvPr>
            <p:cNvSpPr txBox="1"/>
            <p:nvPr/>
          </p:nvSpPr>
          <p:spPr>
            <a:xfrm>
              <a:off x="6047733" y="1274485"/>
              <a:ext cx="573018" cy="26067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2026</a:t>
              </a:r>
            </a:p>
          </p:txBody>
        </p:sp>
        <p:cxnSp>
          <p:nvCxnSpPr>
            <p:cNvPr id="176" name="Straight Connector 175">
              <a:extLst>
                <a:ext uri="{FF2B5EF4-FFF2-40B4-BE49-F238E27FC236}">
                  <a16:creationId xmlns:a16="http://schemas.microsoft.com/office/drawing/2014/main" id="{A85DD487-7AB9-4319-93EC-0DF21B7E23E4}"/>
                </a:ext>
              </a:extLst>
            </p:cNvPr>
            <p:cNvCxnSpPr>
              <a:cxnSpLocks/>
            </p:cNvCxnSpPr>
            <p:nvPr/>
          </p:nvCxnSpPr>
          <p:spPr bwMode="auto">
            <a:xfrm>
              <a:off x="7544529" y="1386566"/>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77" name="TextBox 176">
              <a:extLst>
                <a:ext uri="{FF2B5EF4-FFF2-40B4-BE49-F238E27FC236}">
                  <a16:creationId xmlns:a16="http://schemas.microsoft.com/office/drawing/2014/main" id="{EA152AF2-895F-41A5-8A45-F7BA59FFB170}"/>
                </a:ext>
              </a:extLst>
            </p:cNvPr>
            <p:cNvSpPr txBox="1"/>
            <p:nvPr/>
          </p:nvSpPr>
          <p:spPr>
            <a:xfrm>
              <a:off x="8110208" y="1277875"/>
              <a:ext cx="573018" cy="26067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2027</a:t>
              </a:r>
            </a:p>
          </p:txBody>
        </p:sp>
        <p:sp>
          <p:nvSpPr>
            <p:cNvPr id="178" name="Thought Bubble: Cloud 177">
              <a:extLst>
                <a:ext uri="{FF2B5EF4-FFF2-40B4-BE49-F238E27FC236}">
                  <a16:creationId xmlns:a16="http://schemas.microsoft.com/office/drawing/2014/main" id="{F01A113D-C425-465B-8DE7-A020A793DD59}"/>
                </a:ext>
              </a:extLst>
            </p:cNvPr>
            <p:cNvSpPr/>
            <p:nvPr/>
          </p:nvSpPr>
          <p:spPr bwMode="auto">
            <a:xfrm>
              <a:off x="4031699" y="4683764"/>
              <a:ext cx="1608028" cy="438946"/>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500" dirty="0">
                <a:latin typeface="Montserrat" panose="00000500000000000000" pitchFamily="50" charset="0"/>
                <a:ea typeface="ＭＳ Ｐゴシック" charset="-128"/>
                <a:cs typeface="Arial" pitchFamily="34" charset="0"/>
              </a:endParaRPr>
            </a:p>
          </p:txBody>
        </p:sp>
        <p:sp>
          <p:nvSpPr>
            <p:cNvPr id="179" name="Chevron 60">
              <a:extLst>
                <a:ext uri="{FF2B5EF4-FFF2-40B4-BE49-F238E27FC236}">
                  <a16:creationId xmlns:a16="http://schemas.microsoft.com/office/drawing/2014/main" id="{F57072CE-8E03-42CB-AF3A-C4CCDD8A6E08}"/>
                </a:ext>
              </a:extLst>
            </p:cNvPr>
            <p:cNvSpPr/>
            <p:nvPr/>
          </p:nvSpPr>
          <p:spPr bwMode="auto">
            <a:xfrm>
              <a:off x="3381735" y="3539838"/>
              <a:ext cx="623455" cy="281698"/>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00" dirty="0">
                  <a:latin typeface="Montserrat" panose="00000500000000000000" pitchFamily="50" charset="0"/>
                  <a:ea typeface="ＭＳ Ｐゴシック" charset="-128"/>
                  <a:cs typeface="Arial" pitchFamily="34" charset="0"/>
                </a:rPr>
                <a:t>SA2 &amp; RAN </a:t>
              </a:r>
              <a:r>
                <a:rPr lang="fr-FR" sz="400" dirty="0" err="1">
                  <a:latin typeface="Montserrat" panose="00000500000000000000" pitchFamily="50" charset="0"/>
                  <a:ea typeface="ＭＳ Ｐゴシック" charset="-128"/>
                  <a:cs typeface="Arial" pitchFamily="34" charset="0"/>
                </a:rPr>
                <a:t>WGs</a:t>
              </a:r>
              <a:r>
                <a:rPr lang="fr-FR" sz="400" dirty="0">
                  <a:latin typeface="Montserrat" panose="00000500000000000000" pitchFamily="50" charset="0"/>
                  <a:ea typeface="ＭＳ Ｐゴシック" charset="-128"/>
                  <a:cs typeface="Arial" pitchFamily="34" charset="0"/>
                </a:rPr>
                <a:t> 6G SID </a:t>
              </a:r>
              <a:r>
                <a:rPr lang="fr-FR" sz="400" dirty="0" err="1">
                  <a:latin typeface="Montserrat" panose="00000500000000000000" pitchFamily="50" charset="0"/>
                  <a:ea typeface="ＭＳ Ｐゴシック" charset="-128"/>
                  <a:cs typeface="Arial" pitchFamily="34" charset="0"/>
                </a:rPr>
                <a:t>def</a:t>
              </a:r>
              <a:r>
                <a:rPr lang="fr-FR" sz="400" dirty="0">
                  <a:latin typeface="Montserrat" panose="00000500000000000000" pitchFamily="50" charset="0"/>
                  <a:ea typeface="ＭＳ Ｐゴシック" charset="-128"/>
                  <a:cs typeface="Arial" pitchFamily="34" charset="0"/>
                </a:rPr>
                <a:t>.</a:t>
              </a:r>
            </a:p>
          </p:txBody>
        </p:sp>
        <p:sp>
          <p:nvSpPr>
            <p:cNvPr id="180" name="TextBox 179">
              <a:extLst>
                <a:ext uri="{FF2B5EF4-FFF2-40B4-BE49-F238E27FC236}">
                  <a16:creationId xmlns:a16="http://schemas.microsoft.com/office/drawing/2014/main" id="{A296067D-A86F-43C8-9E79-D1268C491DA9}"/>
                </a:ext>
              </a:extLst>
            </p:cNvPr>
            <p:cNvSpPr txBox="1"/>
            <p:nvPr/>
          </p:nvSpPr>
          <p:spPr>
            <a:xfrm>
              <a:off x="3940636" y="4783358"/>
              <a:ext cx="1679636" cy="240624"/>
            </a:xfrm>
            <a:prstGeom prst="rect">
              <a:avLst/>
            </a:prstGeom>
            <a:noFill/>
          </p:spPr>
          <p:txBody>
            <a:bodyPr wrap="square">
              <a:spAutoFit/>
            </a:bodyPr>
            <a:lstStyle/>
            <a:p>
              <a:pPr algn="ctr">
                <a:defRPr/>
              </a:pPr>
              <a:r>
                <a:rPr lang="fr-FR" sz="600" dirty="0">
                  <a:latin typeface="Montserrat" panose="00000500000000000000" pitchFamily="50" charset="0"/>
                  <a:ea typeface="ＭＳ Ｐゴシック" charset="-128"/>
                  <a:cs typeface="Arial" pitchFamily="34" charset="0"/>
                </a:rPr>
                <a:t>SA3/4/5/6 6G SID </a:t>
              </a:r>
              <a:r>
                <a:rPr lang="fr-FR" sz="600" dirty="0" err="1">
                  <a:latin typeface="Montserrat" panose="00000500000000000000" pitchFamily="50" charset="0"/>
                  <a:ea typeface="ＭＳ Ｐゴシック" charset="-128"/>
                  <a:cs typeface="Arial" pitchFamily="34" charset="0"/>
                </a:rPr>
                <a:t>def</a:t>
              </a:r>
              <a:r>
                <a:rPr lang="fr-FR" sz="600" dirty="0">
                  <a:latin typeface="Montserrat" panose="00000500000000000000" pitchFamily="50" charset="0"/>
                  <a:ea typeface="ＭＳ Ｐゴシック" charset="-128"/>
                  <a:cs typeface="Arial" pitchFamily="34" charset="0"/>
                </a:rPr>
                <a:t>. TBD</a:t>
              </a:r>
            </a:p>
          </p:txBody>
        </p:sp>
        <p:sp>
          <p:nvSpPr>
            <p:cNvPr id="181" name="Chevron 60">
              <a:extLst>
                <a:ext uri="{FF2B5EF4-FFF2-40B4-BE49-F238E27FC236}">
                  <a16:creationId xmlns:a16="http://schemas.microsoft.com/office/drawing/2014/main" id="{1F102177-CAAA-4DA8-A07C-B8ED735AFFAB}"/>
                </a:ext>
              </a:extLst>
            </p:cNvPr>
            <p:cNvSpPr/>
            <p:nvPr/>
          </p:nvSpPr>
          <p:spPr bwMode="auto">
            <a:xfrm>
              <a:off x="4555910" y="4392986"/>
              <a:ext cx="4262970"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RAN2/3/4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sp>
          <p:nvSpPr>
            <p:cNvPr id="182" name="Title 1">
              <a:extLst>
                <a:ext uri="{FF2B5EF4-FFF2-40B4-BE49-F238E27FC236}">
                  <a16:creationId xmlns:a16="http://schemas.microsoft.com/office/drawing/2014/main" id="{4CBAA96A-58BA-4C89-9ABD-9B3593CA7543}"/>
                </a:ext>
              </a:extLst>
            </p:cNvPr>
            <p:cNvSpPr txBox="1">
              <a:spLocks/>
            </p:cNvSpPr>
            <p:nvPr/>
          </p:nvSpPr>
          <p:spPr bwMode="auto">
            <a:xfrm>
              <a:off x="801405" y="831762"/>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600" kern="0" dirty="0">
                  <a:latin typeface="Montserrat" panose="00000500000000000000" pitchFamily="50" charset="0"/>
                  <a:ea typeface="ＭＳ Ｐゴシック" charset="0"/>
                  <a:cs typeface="ＭＳ Ｐゴシック" charset="0"/>
                </a:rPr>
                <a:t>Release 20 (FS) 6G timeline</a:t>
              </a:r>
              <a:endParaRPr lang="en-US" sz="1400" kern="0" dirty="0">
                <a:latin typeface="Montserrat" panose="00000500000000000000" pitchFamily="50" charset="0"/>
                <a:ea typeface="ＭＳ Ｐゴシック" charset="0"/>
                <a:cs typeface="ＭＳ Ｐゴシック" charset="0"/>
              </a:endParaRPr>
            </a:p>
          </p:txBody>
        </p:sp>
        <p:sp>
          <p:nvSpPr>
            <p:cNvPr id="183" name="Chevron 60">
              <a:extLst>
                <a:ext uri="{FF2B5EF4-FFF2-40B4-BE49-F238E27FC236}">
                  <a16:creationId xmlns:a16="http://schemas.microsoft.com/office/drawing/2014/main" id="{15BFA791-0213-417F-855B-87114E6D1C57}"/>
                </a:ext>
              </a:extLst>
            </p:cNvPr>
            <p:cNvSpPr/>
            <p:nvPr/>
          </p:nvSpPr>
          <p:spPr bwMode="auto">
            <a:xfrm>
              <a:off x="7570113" y="3538428"/>
              <a:ext cx="55070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or </a:t>
              </a:r>
            </a:p>
          </p:txBody>
        </p:sp>
        <p:sp>
          <p:nvSpPr>
            <p:cNvPr id="184" name="Thought Bubble: Cloud 183">
              <a:extLst>
                <a:ext uri="{FF2B5EF4-FFF2-40B4-BE49-F238E27FC236}">
                  <a16:creationId xmlns:a16="http://schemas.microsoft.com/office/drawing/2014/main" id="{65B49FC3-C37B-4C74-9F1D-DBB868A41C3A}"/>
                </a:ext>
              </a:extLst>
            </p:cNvPr>
            <p:cNvSpPr/>
            <p:nvPr/>
          </p:nvSpPr>
          <p:spPr bwMode="auto">
            <a:xfrm>
              <a:off x="7977668" y="5188776"/>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500" dirty="0">
                <a:latin typeface="Montserrat" panose="00000500000000000000" pitchFamily="50" charset="0"/>
                <a:ea typeface="ＭＳ Ｐゴシック" charset="-128"/>
                <a:cs typeface="Arial" pitchFamily="34" charset="0"/>
              </a:endParaRPr>
            </a:p>
          </p:txBody>
        </p:sp>
        <p:sp>
          <p:nvSpPr>
            <p:cNvPr id="185" name="TextBox 184">
              <a:extLst>
                <a:ext uri="{FF2B5EF4-FFF2-40B4-BE49-F238E27FC236}">
                  <a16:creationId xmlns:a16="http://schemas.microsoft.com/office/drawing/2014/main" id="{1B4DA097-45FB-49F4-906A-7ED51016260F}"/>
                </a:ext>
              </a:extLst>
            </p:cNvPr>
            <p:cNvSpPr txBox="1"/>
            <p:nvPr/>
          </p:nvSpPr>
          <p:spPr>
            <a:xfrm>
              <a:off x="7889767" y="5214932"/>
              <a:ext cx="1060025" cy="220572"/>
            </a:xfrm>
            <a:prstGeom prst="rect">
              <a:avLst/>
            </a:prstGeom>
            <a:noFill/>
          </p:spPr>
          <p:txBody>
            <a:bodyPr wrap="square">
              <a:spAutoFit/>
            </a:bodyPr>
            <a:lstStyle/>
            <a:p>
              <a:pPr algn="ctr">
                <a:defRPr/>
              </a:pPr>
              <a:r>
                <a:rPr lang="fr-FR" sz="500" dirty="0">
                  <a:solidFill>
                    <a:schemeClr val="dk1"/>
                  </a:solidFill>
                  <a:latin typeface="Montserrat" panose="00000500000000000000" pitchFamily="50" charset="0"/>
                  <a:ea typeface="ＭＳ Ｐゴシック" charset="-128"/>
                  <a:cs typeface="Arial" pitchFamily="34" charset="0"/>
                </a:rPr>
                <a:t>TBD</a:t>
              </a:r>
            </a:p>
          </p:txBody>
        </p:sp>
        <p:sp>
          <p:nvSpPr>
            <p:cNvPr id="186" name="TextBox 1">
              <a:extLst>
                <a:ext uri="{FF2B5EF4-FFF2-40B4-BE49-F238E27FC236}">
                  <a16:creationId xmlns:a16="http://schemas.microsoft.com/office/drawing/2014/main" id="{E7D1A615-146B-40D3-AB6A-AB5345560402}"/>
                </a:ext>
              </a:extLst>
            </p:cNvPr>
            <p:cNvSpPr txBox="1">
              <a:spLocks noChangeArrowheads="1"/>
            </p:cNvSpPr>
            <p:nvPr/>
          </p:nvSpPr>
          <p:spPr bwMode="auto">
            <a:xfrm>
              <a:off x="6691356" y="892840"/>
              <a:ext cx="908456" cy="160416"/>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200" b="1" dirty="0">
                  <a:latin typeface="Montserrat" panose="00000500000000000000" pitchFamily="50" charset="0"/>
                </a:rPr>
                <a:t>Note</a:t>
              </a:r>
              <a:r>
                <a:rPr lang="en-GB" altLang="en-US" sz="200" dirty="0">
                  <a:latin typeface="Montserrat" panose="00000500000000000000" pitchFamily="50" charset="0"/>
                </a:rPr>
                <a:t>: All starting dates are indicative</a:t>
              </a:r>
            </a:p>
          </p:txBody>
        </p:sp>
        <p:cxnSp>
          <p:nvCxnSpPr>
            <p:cNvPr id="187" name="Straight Connector 114">
              <a:extLst>
                <a:ext uri="{FF2B5EF4-FFF2-40B4-BE49-F238E27FC236}">
                  <a16:creationId xmlns:a16="http://schemas.microsoft.com/office/drawing/2014/main" id="{0755B623-C656-476E-B1AA-C1E46A106A31}"/>
                </a:ext>
              </a:extLst>
            </p:cNvPr>
            <p:cNvCxnSpPr>
              <a:cxnSpLocks noChangeShapeType="1"/>
            </p:cNvCxnSpPr>
            <p:nvPr/>
          </p:nvCxnSpPr>
          <p:spPr bwMode="auto">
            <a:xfrm>
              <a:off x="1478301" y="1776753"/>
              <a:ext cx="0" cy="3931806"/>
            </a:xfrm>
            <a:prstGeom prst="line">
              <a:avLst/>
            </a:prstGeom>
            <a:noFill/>
            <a:ln w="9525" algn="ctr">
              <a:solidFill>
                <a:schemeClr val="accent4">
                  <a:lumMod val="40000"/>
                  <a:lumOff val="60000"/>
                </a:schemeClr>
              </a:solidFill>
              <a:prstDash val="dash"/>
              <a:round/>
              <a:headEnd/>
              <a:tailEnd/>
            </a:ln>
          </p:spPr>
        </p:cxnSp>
        <p:sp>
          <p:nvSpPr>
            <p:cNvPr id="188" name="Thought Bubble: Cloud 187">
              <a:extLst>
                <a:ext uri="{FF2B5EF4-FFF2-40B4-BE49-F238E27FC236}">
                  <a16:creationId xmlns:a16="http://schemas.microsoft.com/office/drawing/2014/main" id="{E5EC5DC5-2ACE-42F9-B81B-52220B40E9FA}"/>
                </a:ext>
              </a:extLst>
            </p:cNvPr>
            <p:cNvSpPr/>
            <p:nvPr/>
          </p:nvSpPr>
          <p:spPr bwMode="auto">
            <a:xfrm>
              <a:off x="5727554" y="4661066"/>
              <a:ext cx="3063940" cy="379530"/>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500" dirty="0">
                <a:latin typeface="Montserrat" panose="00000500000000000000" pitchFamily="50" charset="0"/>
                <a:ea typeface="ＭＳ Ｐゴシック" charset="-128"/>
                <a:cs typeface="Arial" pitchFamily="34" charset="0"/>
              </a:endParaRPr>
            </a:p>
          </p:txBody>
        </p:sp>
        <p:sp>
          <p:nvSpPr>
            <p:cNvPr id="189" name="TextBox 188">
              <a:extLst>
                <a:ext uri="{FF2B5EF4-FFF2-40B4-BE49-F238E27FC236}">
                  <a16:creationId xmlns:a16="http://schemas.microsoft.com/office/drawing/2014/main" id="{09AED076-DC2B-410F-8EB8-5255E3449263}"/>
                </a:ext>
              </a:extLst>
            </p:cNvPr>
            <p:cNvSpPr txBox="1"/>
            <p:nvPr/>
          </p:nvSpPr>
          <p:spPr>
            <a:xfrm>
              <a:off x="5856678" y="4728235"/>
              <a:ext cx="2623531" cy="240624"/>
            </a:xfrm>
            <a:prstGeom prst="rect">
              <a:avLst/>
            </a:prstGeom>
            <a:noFill/>
          </p:spPr>
          <p:txBody>
            <a:bodyPr wrap="square">
              <a:spAutoFit/>
            </a:bodyPr>
            <a:lstStyle/>
            <a:p>
              <a:pPr algn="ctr">
                <a:defRPr/>
              </a:pPr>
              <a:r>
                <a:rPr lang="fr-FR" sz="600" dirty="0">
                  <a:latin typeface="Montserrat" panose="00000500000000000000" pitchFamily="50" charset="0"/>
                  <a:ea typeface="ＭＳ Ｐゴシック" charset="-128"/>
                  <a:cs typeface="Arial" pitchFamily="34" charset="0"/>
                </a:rPr>
                <a:t>SA3/4/5/6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)TBD</a:t>
              </a:r>
            </a:p>
          </p:txBody>
        </p:sp>
        <p:sp>
          <p:nvSpPr>
            <p:cNvPr id="190" name="Diamond 189">
              <a:extLst>
                <a:ext uri="{FF2B5EF4-FFF2-40B4-BE49-F238E27FC236}">
                  <a16:creationId xmlns:a16="http://schemas.microsoft.com/office/drawing/2014/main" id="{A65AF69C-445C-4154-8935-4E443C65BAAC}"/>
                </a:ext>
              </a:extLst>
            </p:cNvPr>
            <p:cNvSpPr/>
            <p:nvPr/>
          </p:nvSpPr>
          <p:spPr bwMode="auto">
            <a:xfrm>
              <a:off x="1034777" y="2120235"/>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chemeClr val="tx1"/>
                </a:solidFill>
                <a:effectLst/>
                <a:latin typeface="Arial" charset="0"/>
              </a:endParaRPr>
            </a:p>
          </p:txBody>
        </p:sp>
        <p:cxnSp>
          <p:nvCxnSpPr>
            <p:cNvPr id="191" name="Straight Connector 114">
              <a:extLst>
                <a:ext uri="{FF2B5EF4-FFF2-40B4-BE49-F238E27FC236}">
                  <a16:creationId xmlns:a16="http://schemas.microsoft.com/office/drawing/2014/main" id="{E2B452A3-DF03-4DF8-AAA4-422CF277430F}"/>
                </a:ext>
              </a:extLst>
            </p:cNvPr>
            <p:cNvCxnSpPr>
              <a:cxnSpLocks noChangeShapeType="1"/>
            </p:cNvCxnSpPr>
            <p:nvPr/>
          </p:nvCxnSpPr>
          <p:spPr bwMode="auto">
            <a:xfrm>
              <a:off x="3342398" y="1908833"/>
              <a:ext cx="0" cy="3931806"/>
            </a:xfrm>
            <a:prstGeom prst="line">
              <a:avLst/>
            </a:prstGeom>
            <a:noFill/>
            <a:ln w="9525" algn="ctr">
              <a:solidFill>
                <a:schemeClr val="accent4">
                  <a:lumMod val="40000"/>
                  <a:lumOff val="60000"/>
                </a:schemeClr>
              </a:solidFill>
              <a:prstDash val="dash"/>
              <a:round/>
              <a:headEnd/>
              <a:tailEnd/>
            </a:ln>
          </p:spPr>
        </p:cxnSp>
        <p:sp>
          <p:nvSpPr>
            <p:cNvPr id="192" name="Diamond 191">
              <a:extLst>
                <a:ext uri="{FF2B5EF4-FFF2-40B4-BE49-F238E27FC236}">
                  <a16:creationId xmlns:a16="http://schemas.microsoft.com/office/drawing/2014/main" id="{FDCC772B-FD6C-47D5-9E5D-22C4680C2ECB}"/>
                </a:ext>
              </a:extLst>
            </p:cNvPr>
            <p:cNvSpPr/>
            <p:nvPr/>
          </p:nvSpPr>
          <p:spPr bwMode="auto">
            <a:xfrm>
              <a:off x="3151492" y="2934636"/>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chemeClr val="tx1"/>
                </a:solidFill>
                <a:effectLst/>
                <a:latin typeface="Arial" charset="0"/>
              </a:endParaRPr>
            </a:p>
          </p:txBody>
        </p:sp>
        <p:sp>
          <p:nvSpPr>
            <p:cNvPr id="193" name="Star: 5 Points 192">
              <a:extLst>
                <a:ext uri="{FF2B5EF4-FFF2-40B4-BE49-F238E27FC236}">
                  <a16:creationId xmlns:a16="http://schemas.microsoft.com/office/drawing/2014/main" id="{6F8EADAB-82E7-470D-BA69-CFE34EE31F5A}"/>
                </a:ext>
              </a:extLst>
            </p:cNvPr>
            <p:cNvSpPr/>
            <p:nvPr/>
          </p:nvSpPr>
          <p:spPr bwMode="auto">
            <a:xfrm>
              <a:off x="3835539" y="3548531"/>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194" name="Star: 5 Points 193">
              <a:extLst>
                <a:ext uri="{FF2B5EF4-FFF2-40B4-BE49-F238E27FC236}">
                  <a16:creationId xmlns:a16="http://schemas.microsoft.com/office/drawing/2014/main" id="{5C7E446B-E75A-4B49-AE7A-52704D1BE8EE}"/>
                </a:ext>
              </a:extLst>
            </p:cNvPr>
            <p:cNvSpPr/>
            <p:nvPr/>
          </p:nvSpPr>
          <p:spPr bwMode="auto">
            <a:xfrm>
              <a:off x="3777983" y="2604292"/>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195" name="Rectangle 194">
              <a:extLst>
                <a:ext uri="{FF2B5EF4-FFF2-40B4-BE49-F238E27FC236}">
                  <a16:creationId xmlns:a16="http://schemas.microsoft.com/office/drawing/2014/main" id="{03997E28-5BEE-498D-BCCC-4F27E0F41E16}"/>
                </a:ext>
              </a:extLst>
            </p:cNvPr>
            <p:cNvSpPr/>
            <p:nvPr/>
          </p:nvSpPr>
          <p:spPr>
            <a:xfrm>
              <a:off x="9350632" y="1746123"/>
              <a:ext cx="2590974" cy="2857406"/>
            </a:xfrm>
            <a:prstGeom prst="rect">
              <a:avLst/>
            </a:prstGeom>
          </p:spPr>
          <p:txBody>
            <a:bodyPr wrap="square">
              <a:spAutoFit/>
            </a:bodyPr>
            <a:lstStyle/>
            <a:p>
              <a:pPr lvl="0"/>
              <a:r>
                <a:rPr lang="en-GB" altLang="zh-CN" sz="1050" b="1" dirty="0">
                  <a:solidFill>
                    <a:prstClr val="black"/>
                  </a:solidFill>
                  <a:latin typeface="Calibri"/>
                </a:rPr>
                <a:t>SA5 6G SI Rel-20:</a:t>
              </a:r>
            </a:p>
            <a:p>
              <a:pPr marL="285750" indent="-285750">
                <a:buFont typeface="Wingdings" panose="05000000000000000000" pitchFamily="2" charset="2"/>
                <a:buChar char="Ø"/>
              </a:pPr>
              <a:r>
                <a:rPr lang="en-US" altLang="zh-CN" sz="1050" dirty="0">
                  <a:solidFill>
                    <a:prstClr val="black"/>
                  </a:solidFill>
                  <a:latin typeface="Calibri"/>
                </a:rPr>
                <a:t>Start of Rel-20 study: Sep.2025 (SA#109/SA5#163)</a:t>
              </a:r>
            </a:p>
            <a:p>
              <a:pPr marL="285750" indent="-285750">
                <a:buFont typeface="Wingdings" panose="05000000000000000000" pitchFamily="2" charset="2"/>
                <a:buChar char="Ø"/>
              </a:pPr>
              <a:r>
                <a:rPr lang="en-US" altLang="zh-CN" sz="1050" dirty="0">
                  <a:solidFill>
                    <a:prstClr val="black"/>
                  </a:solidFill>
                  <a:latin typeface="Calibri"/>
                </a:rPr>
                <a:t>End of Rel-20 study: </a:t>
              </a:r>
              <a:r>
                <a:rPr lang="en-US" altLang="zh-CN" sz="1050" dirty="0">
                  <a:solidFill>
                    <a:srgbClr val="FF0000"/>
                  </a:solidFill>
                  <a:latin typeface="Calibri"/>
                </a:rPr>
                <a:t>Mar.2027 (SA#115/SA5#171) or Jun.2027 (SA#116/SA5#172) </a:t>
              </a:r>
            </a:p>
            <a:p>
              <a:r>
                <a:rPr lang="en-US" altLang="zh-CN" sz="1050" dirty="0">
                  <a:solidFill>
                    <a:srgbClr val="FF0000"/>
                  </a:solidFill>
                  <a:latin typeface="Calibri"/>
                </a:rPr>
                <a:t>Note: Check point on Mar. 2026</a:t>
              </a:r>
              <a:r>
                <a:rPr lang="en-US" altLang="zh-CN" sz="1050" dirty="0">
                  <a:solidFill>
                    <a:srgbClr val="FF0000"/>
                  </a:solidFill>
                  <a:latin typeface="Calibri"/>
                  <a:sym typeface="+mn-ea"/>
                </a:rPr>
                <a:t>(SA#111/SA5#165)</a:t>
              </a:r>
              <a:r>
                <a:rPr lang="en-US" altLang="zh-CN" sz="1050" dirty="0">
                  <a:solidFill>
                    <a:srgbClr val="FF0000"/>
                  </a:solidFill>
                  <a:latin typeface="Calibri"/>
                </a:rPr>
                <a:t> for 6G end time and future 6G workplan</a:t>
              </a:r>
            </a:p>
          </p:txBody>
        </p:sp>
        <p:sp>
          <p:nvSpPr>
            <p:cNvPr id="196" name="Chevron 60">
              <a:extLst>
                <a:ext uri="{FF2B5EF4-FFF2-40B4-BE49-F238E27FC236}">
                  <a16:creationId xmlns:a16="http://schemas.microsoft.com/office/drawing/2014/main" id="{33872EBC-B59E-4034-B900-A2D4CF1948F1}"/>
                </a:ext>
              </a:extLst>
            </p:cNvPr>
            <p:cNvSpPr/>
            <p:nvPr/>
          </p:nvSpPr>
          <p:spPr bwMode="auto">
            <a:xfrm>
              <a:off x="4440784" y="5750967"/>
              <a:ext cx="741423" cy="258193"/>
            </a:xfrm>
            <a:prstGeom prst="chevron">
              <a:avLst/>
            </a:prstGeom>
            <a:solidFill>
              <a:schemeClr val="bg1">
                <a:lumMod val="85000"/>
              </a:schemeClr>
            </a:solidFill>
            <a:ln w="9525" cap="flat" cmpd="sng" algn="ctr">
              <a:solidFill>
                <a:schemeClr val="tx1"/>
              </a:solidFill>
              <a:prstDash val="dash"/>
              <a:round/>
              <a:headEnd type="none" w="med" len="med"/>
              <a:tailEnd type="none" w="med" len="med"/>
            </a:ln>
            <a:effectLst/>
          </p:spPr>
          <p:txBody>
            <a:bodyPr lIns="0" rIns="0"/>
            <a:lstStyle/>
            <a:p>
              <a:pPr algn="ctr">
                <a:defRPr/>
              </a:pPr>
              <a:r>
                <a:rPr lang="en-US" altLang="zh-CN" sz="300" dirty="0">
                  <a:latin typeface="Montserrat" panose="00000500000000000000" pitchFamily="50" charset="0"/>
                  <a:ea typeface="ＭＳ Ｐゴシック" charset="-128"/>
                  <a:cs typeface="Arial" pitchFamily="34" charset="0"/>
                </a:rPr>
                <a:t>SA5 OAM 6G SID def</a:t>
              </a:r>
              <a:endParaRPr lang="fr-FR" sz="300" dirty="0">
                <a:latin typeface="Montserrat" panose="00000500000000000000" pitchFamily="50" charset="0"/>
                <a:ea typeface="ＭＳ Ｐゴシック" charset="-128"/>
                <a:cs typeface="Arial" pitchFamily="34" charset="0"/>
              </a:endParaRPr>
            </a:p>
          </p:txBody>
        </p:sp>
      </p:grpSp>
    </p:spTree>
    <p:extLst>
      <p:ext uri="{BB962C8B-B14F-4D97-AF65-F5344CB8AC3E}">
        <p14:creationId xmlns:p14="http://schemas.microsoft.com/office/powerpoint/2010/main" val="30380136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FA17E-6608-3764-DDB6-14827E42178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D41496-B7A0-1A65-E2DE-92F4BA4FE7DD}"/>
              </a:ext>
            </a:extLst>
          </p:cNvPr>
          <p:cNvSpPr>
            <a:spLocks noGrp="1"/>
          </p:cNvSpPr>
          <p:nvPr>
            <p:ph type="title"/>
          </p:nvPr>
        </p:nvSpPr>
        <p:spPr>
          <a:xfrm>
            <a:off x="610267" y="157373"/>
            <a:ext cx="5474881" cy="353591"/>
          </a:xfrm>
        </p:spPr>
        <p:txBody>
          <a:bodyPr>
            <a:noAutofit/>
          </a:bodyPr>
          <a:lstStyle/>
          <a:p>
            <a:pPr algn="l"/>
            <a:r>
              <a:rPr lang="en-US" altLang="en-US" sz="2800" b="1" dirty="0">
                <a:solidFill>
                  <a:schemeClr val="tx1"/>
                </a:solidFill>
              </a:rPr>
              <a:t>3) </a:t>
            </a:r>
            <a:r>
              <a:rPr lang="en-US" altLang="en-US" sz="2800" b="1" dirty="0" err="1">
                <a:solidFill>
                  <a:schemeClr val="tx1"/>
                </a:solidFill>
              </a:rPr>
              <a:t>SAx</a:t>
            </a:r>
            <a:r>
              <a:rPr lang="en-US" altLang="en-US" sz="2800" b="1" dirty="0">
                <a:solidFill>
                  <a:schemeClr val="tx1"/>
                </a:solidFill>
              </a:rPr>
              <a:t> Work Planning: 6G Study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TextBox 6">
            <a:extLst>
              <a:ext uri="{FF2B5EF4-FFF2-40B4-BE49-F238E27FC236}">
                <a16:creationId xmlns:a16="http://schemas.microsoft.com/office/drawing/2014/main" id="{4651F7B3-5772-7EDC-4DF4-2D79BF07F862}"/>
              </a:ext>
            </a:extLst>
          </p:cNvPr>
          <p:cNvSpPr txBox="1"/>
          <p:nvPr/>
        </p:nvSpPr>
        <p:spPr>
          <a:xfrm>
            <a:off x="6874754" y="1255609"/>
            <a:ext cx="2032686" cy="1015663"/>
          </a:xfrm>
          <a:prstGeom prst="rect">
            <a:avLst/>
          </a:prstGeom>
          <a:noFill/>
        </p:spPr>
        <p:txBody>
          <a:bodyPr wrap="square" rtlCol="0">
            <a:spAutoFit/>
          </a:bodyPr>
          <a:lstStyle/>
          <a:p>
            <a:pPr marL="342900" indent="-342900">
              <a:spcAft>
                <a:spcPts val="900"/>
              </a:spcAft>
              <a:buFont typeface="Arial" panose="020B0604020202020204" pitchFamily="34" charset="0"/>
              <a:buChar char="•"/>
            </a:pPr>
            <a:r>
              <a:rPr lang="en-US" sz="750" b="1" dirty="0"/>
              <a:t>FS_6G_</a:t>
            </a:r>
            <a:r>
              <a:rPr lang="en-US" altLang="zh-CN" sz="750" b="1" dirty="0"/>
              <a:t>OAM</a:t>
            </a:r>
            <a:r>
              <a:rPr lang="en-US" sz="750" b="1" dirty="0"/>
              <a:t> SID</a:t>
            </a:r>
            <a:r>
              <a:rPr lang="en-US" sz="750" dirty="0"/>
              <a:t>: </a:t>
            </a:r>
            <a:r>
              <a:rPr lang="en-GB" sz="750" dirty="0"/>
              <a:t>SP-251365 (Submit for SA#110 for approval, Dec 2025)</a:t>
            </a:r>
          </a:p>
          <a:p>
            <a:pPr marL="342900" indent="-342900">
              <a:spcAft>
                <a:spcPts val="900"/>
              </a:spcAft>
              <a:buFont typeface="Arial" panose="020B0604020202020204" pitchFamily="34" charset="0"/>
              <a:buChar char="•"/>
            </a:pPr>
            <a:r>
              <a:rPr lang="en-US" altLang="zh-CN" sz="750" b="1" dirty="0"/>
              <a:t>FS_6G_CH SID</a:t>
            </a:r>
            <a:r>
              <a:rPr lang="en-US" altLang="zh-CN" sz="750" dirty="0"/>
              <a:t>: </a:t>
            </a:r>
            <a:r>
              <a:rPr lang="en-GB" altLang="zh-CN" sz="750" dirty="0"/>
              <a:t>SP-251218 (Approved in SA#109, Sep 2025)</a:t>
            </a:r>
            <a:endParaRPr lang="en-US" altLang="zh-CN" sz="750" dirty="0"/>
          </a:p>
          <a:p>
            <a:pPr marL="342900" indent="-342900">
              <a:spcAft>
                <a:spcPts val="900"/>
              </a:spcAft>
              <a:buFont typeface="Arial" panose="020B0604020202020204" pitchFamily="34" charset="0"/>
              <a:buChar char="•"/>
            </a:pPr>
            <a:endParaRPr lang="en-US" sz="750" dirty="0"/>
          </a:p>
        </p:txBody>
      </p:sp>
      <p:grpSp>
        <p:nvGrpSpPr>
          <p:cNvPr id="8" name="Group 7">
            <a:extLst>
              <a:ext uri="{FF2B5EF4-FFF2-40B4-BE49-F238E27FC236}">
                <a16:creationId xmlns:a16="http://schemas.microsoft.com/office/drawing/2014/main" id="{C3AEB7C8-1D2B-4697-B5E2-F23A39C2B476}"/>
              </a:ext>
            </a:extLst>
          </p:cNvPr>
          <p:cNvGrpSpPr/>
          <p:nvPr/>
        </p:nvGrpSpPr>
        <p:grpSpPr>
          <a:xfrm>
            <a:off x="70277" y="666236"/>
            <a:ext cx="7367384" cy="4130908"/>
            <a:chOff x="413963" y="166057"/>
            <a:chExt cx="10162042" cy="6196157"/>
          </a:xfrm>
        </p:grpSpPr>
        <p:pic>
          <p:nvPicPr>
            <p:cNvPr id="9" name="Picture 8" descr="A blue and black logo&#10;&#10;Description automatically generated">
              <a:extLst>
                <a:ext uri="{FF2B5EF4-FFF2-40B4-BE49-F238E27FC236}">
                  <a16:creationId xmlns:a16="http://schemas.microsoft.com/office/drawing/2014/main" id="{D33CFD97-DD32-4AB5-B3BA-5D57929FD7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63" y="166057"/>
              <a:ext cx="1364884" cy="767747"/>
            </a:xfrm>
            <a:prstGeom prst="rect">
              <a:avLst/>
            </a:prstGeom>
          </p:spPr>
        </p:pic>
        <p:sp>
          <p:nvSpPr>
            <p:cNvPr id="10" name="Title 1">
              <a:extLst>
                <a:ext uri="{FF2B5EF4-FFF2-40B4-BE49-F238E27FC236}">
                  <a16:creationId xmlns:a16="http://schemas.microsoft.com/office/drawing/2014/main" id="{58984C19-1904-4805-878D-4C5B883A09B2}"/>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6G SA5 </a:t>
              </a:r>
              <a:r>
                <a:rPr lang="en-US" altLang="zh-CN" sz="2400" dirty="0"/>
                <a:t>Checkpoint Plan</a:t>
              </a:r>
              <a:endParaRPr lang="en-US" sz="2400" dirty="0"/>
            </a:p>
          </p:txBody>
        </p:sp>
        <p:grpSp>
          <p:nvGrpSpPr>
            <p:cNvPr id="11" name="Group 10">
              <a:extLst>
                <a:ext uri="{FF2B5EF4-FFF2-40B4-BE49-F238E27FC236}">
                  <a16:creationId xmlns:a16="http://schemas.microsoft.com/office/drawing/2014/main" id="{FEF5725C-C5AB-4685-B2B3-AB038EC15072}"/>
                </a:ext>
              </a:extLst>
            </p:cNvPr>
            <p:cNvGrpSpPr/>
            <p:nvPr/>
          </p:nvGrpSpPr>
          <p:grpSpPr>
            <a:xfrm>
              <a:off x="1209511" y="791080"/>
              <a:ext cx="9366494" cy="5571134"/>
              <a:chOff x="1209511" y="791080"/>
              <a:chExt cx="9366494" cy="5571134"/>
            </a:xfrm>
          </p:grpSpPr>
          <p:cxnSp>
            <p:nvCxnSpPr>
              <p:cNvPr id="12" name="Straight Connector 114">
                <a:extLst>
                  <a:ext uri="{FF2B5EF4-FFF2-40B4-BE49-F238E27FC236}">
                    <a16:creationId xmlns:a16="http://schemas.microsoft.com/office/drawing/2014/main" id="{2474182E-59D3-440E-839F-45BC75B33C2E}"/>
                  </a:ext>
                </a:extLst>
              </p:cNvPr>
              <p:cNvCxnSpPr>
                <a:cxnSpLocks noChangeShapeType="1"/>
              </p:cNvCxnSpPr>
              <p:nvPr/>
            </p:nvCxnSpPr>
            <p:spPr bwMode="auto">
              <a:xfrm>
                <a:off x="8614148" y="1546046"/>
                <a:ext cx="0" cy="3904514"/>
              </a:xfrm>
              <a:prstGeom prst="line">
                <a:avLst/>
              </a:prstGeom>
              <a:ln w="9525">
                <a:headEnd/>
                <a:tailEnd/>
              </a:ln>
            </p:spPr>
            <p:style>
              <a:lnRef idx="2">
                <a:schemeClr val="dk1"/>
              </a:lnRef>
              <a:fillRef idx="0">
                <a:schemeClr val="dk1"/>
              </a:fillRef>
              <a:effectRef idx="1">
                <a:schemeClr val="dk1"/>
              </a:effectRef>
              <a:fontRef idx="minor">
                <a:schemeClr val="tx1"/>
              </a:fontRef>
            </p:style>
          </p:cxnSp>
          <p:cxnSp>
            <p:nvCxnSpPr>
              <p:cNvPr id="13" name="Straight Connector 114">
                <a:extLst>
                  <a:ext uri="{FF2B5EF4-FFF2-40B4-BE49-F238E27FC236}">
                    <a16:creationId xmlns:a16="http://schemas.microsoft.com/office/drawing/2014/main" id="{B9D157E8-1FE5-4D41-A26D-68964D1CF0FC}"/>
                  </a:ext>
                </a:extLst>
              </p:cNvPr>
              <p:cNvCxnSpPr>
                <a:cxnSpLocks noChangeShapeType="1"/>
              </p:cNvCxnSpPr>
              <p:nvPr/>
            </p:nvCxnSpPr>
            <p:spPr bwMode="auto">
              <a:xfrm>
                <a:off x="8281721" y="1527739"/>
                <a:ext cx="0" cy="4239348"/>
              </a:xfrm>
              <a:prstGeom prst="line">
                <a:avLst/>
              </a:prstGeom>
              <a:ln w="9525">
                <a:headEnd/>
                <a:tailEnd/>
              </a:ln>
            </p:spPr>
            <p:style>
              <a:lnRef idx="2">
                <a:schemeClr val="dk1"/>
              </a:lnRef>
              <a:fillRef idx="0">
                <a:schemeClr val="dk1"/>
              </a:fillRef>
              <a:effectRef idx="1">
                <a:schemeClr val="dk1"/>
              </a:effectRef>
              <a:fontRef idx="minor">
                <a:schemeClr val="tx1"/>
              </a:fontRef>
            </p:style>
          </p:cxnSp>
          <p:cxnSp>
            <p:nvCxnSpPr>
              <p:cNvPr id="14" name="Straight Connector 114">
                <a:extLst>
                  <a:ext uri="{FF2B5EF4-FFF2-40B4-BE49-F238E27FC236}">
                    <a16:creationId xmlns:a16="http://schemas.microsoft.com/office/drawing/2014/main" id="{F0F89B8D-2743-48AD-8EF7-A1BD9772F9A7}"/>
                  </a:ext>
                </a:extLst>
              </p:cNvPr>
              <p:cNvCxnSpPr>
                <a:cxnSpLocks noChangeShapeType="1"/>
              </p:cNvCxnSpPr>
              <p:nvPr/>
            </p:nvCxnSpPr>
            <p:spPr bwMode="auto">
              <a:xfrm>
                <a:off x="3340441" y="1509667"/>
                <a:ext cx="10360" cy="4434108"/>
              </a:xfrm>
              <a:prstGeom prst="line">
                <a:avLst/>
              </a:prstGeom>
              <a:ln w="9525">
                <a:headEnd/>
                <a:tailEnd/>
              </a:ln>
            </p:spPr>
            <p:style>
              <a:lnRef idx="2">
                <a:schemeClr val="dk1"/>
              </a:lnRef>
              <a:fillRef idx="0">
                <a:schemeClr val="dk1"/>
              </a:fillRef>
              <a:effectRef idx="1">
                <a:schemeClr val="dk1"/>
              </a:effectRef>
              <a:fontRef idx="minor">
                <a:schemeClr val="tx1"/>
              </a:fontRef>
            </p:style>
          </p:cxnSp>
          <p:grpSp>
            <p:nvGrpSpPr>
              <p:cNvPr id="15" name="Group 14">
                <a:extLst>
                  <a:ext uri="{FF2B5EF4-FFF2-40B4-BE49-F238E27FC236}">
                    <a16:creationId xmlns:a16="http://schemas.microsoft.com/office/drawing/2014/main" id="{7F1E1980-86F2-40D5-B136-9FC57FAC9AAB}"/>
                  </a:ext>
                </a:extLst>
              </p:cNvPr>
              <p:cNvGrpSpPr/>
              <p:nvPr/>
            </p:nvGrpSpPr>
            <p:grpSpPr>
              <a:xfrm>
                <a:off x="5930934" y="1121181"/>
                <a:ext cx="475726" cy="411666"/>
                <a:chOff x="6298204" y="755453"/>
                <a:chExt cx="409545" cy="352579"/>
              </a:xfrm>
            </p:grpSpPr>
            <p:sp>
              <p:nvSpPr>
                <p:cNvPr id="90" name="TextBox 86">
                  <a:extLst>
                    <a:ext uri="{FF2B5EF4-FFF2-40B4-BE49-F238E27FC236}">
                      <a16:creationId xmlns:a16="http://schemas.microsoft.com/office/drawing/2014/main" id="{A69AB7EE-8966-46A0-8231-2B3AE09576B5}"/>
                    </a:ext>
                  </a:extLst>
                </p:cNvPr>
                <p:cNvSpPr txBox="1">
                  <a:spLocks noChangeArrowheads="1"/>
                </p:cNvSpPr>
                <p:nvPr/>
              </p:nvSpPr>
              <p:spPr bwMode="auto">
                <a:xfrm>
                  <a:off x="6298204" y="755453"/>
                  <a:ext cx="387449"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#113</a:t>
                  </a:r>
                  <a:endParaRPr lang="en-GB" altLang="en-US" sz="200" dirty="0">
                    <a:latin typeface="Montserrat" panose="00000500000000000000" pitchFamily="2" charset="0"/>
                  </a:endParaRPr>
                </a:p>
              </p:txBody>
            </p:sp>
            <p:sp>
              <p:nvSpPr>
                <p:cNvPr id="91" name="TextBox 60">
                  <a:extLst>
                    <a:ext uri="{FF2B5EF4-FFF2-40B4-BE49-F238E27FC236}">
                      <a16:creationId xmlns:a16="http://schemas.microsoft.com/office/drawing/2014/main" id="{0E27DD2A-7957-4299-8E7B-0CD49820D18F}"/>
                    </a:ext>
                  </a:extLst>
                </p:cNvPr>
                <p:cNvSpPr txBox="1">
                  <a:spLocks noChangeArrowheads="1"/>
                </p:cNvSpPr>
                <p:nvPr/>
              </p:nvSpPr>
              <p:spPr bwMode="auto">
                <a:xfrm>
                  <a:off x="6345878" y="909441"/>
                  <a:ext cx="361871"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6" name="Group 15">
                <a:extLst>
                  <a:ext uri="{FF2B5EF4-FFF2-40B4-BE49-F238E27FC236}">
                    <a16:creationId xmlns:a16="http://schemas.microsoft.com/office/drawing/2014/main" id="{3E52D01C-F8CB-43B0-BCA6-0D5C06AD4BF7}"/>
                  </a:ext>
                </a:extLst>
              </p:cNvPr>
              <p:cNvGrpSpPr/>
              <p:nvPr/>
            </p:nvGrpSpPr>
            <p:grpSpPr>
              <a:xfrm>
                <a:off x="2290861" y="1123871"/>
                <a:ext cx="450061" cy="411666"/>
                <a:chOff x="3680415" y="755453"/>
                <a:chExt cx="387451" cy="352579"/>
              </a:xfrm>
            </p:grpSpPr>
            <p:sp>
              <p:nvSpPr>
                <p:cNvPr id="88" name="TextBox 86">
                  <a:extLst>
                    <a:ext uri="{FF2B5EF4-FFF2-40B4-BE49-F238E27FC236}">
                      <a16:creationId xmlns:a16="http://schemas.microsoft.com/office/drawing/2014/main" id="{06D8DE1F-B291-4B9B-8331-AF289C4B9ECD}"/>
                    </a:ext>
                  </a:extLst>
                </p:cNvPr>
                <p:cNvSpPr txBox="1">
                  <a:spLocks noChangeArrowheads="1"/>
                </p:cNvSpPr>
                <p:nvPr/>
              </p:nvSpPr>
              <p:spPr bwMode="auto">
                <a:xfrm>
                  <a:off x="3680415" y="755453"/>
                  <a:ext cx="387451"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#109</a:t>
                  </a:r>
                  <a:endParaRPr lang="en-GB" altLang="en-US" sz="200" dirty="0">
                    <a:latin typeface="Montserrat" panose="00000500000000000000" pitchFamily="2" charset="0"/>
                  </a:endParaRPr>
                </a:p>
              </p:txBody>
            </p:sp>
            <p:sp>
              <p:nvSpPr>
                <p:cNvPr id="89" name="TextBox 61">
                  <a:extLst>
                    <a:ext uri="{FF2B5EF4-FFF2-40B4-BE49-F238E27FC236}">
                      <a16:creationId xmlns:a16="http://schemas.microsoft.com/office/drawing/2014/main" id="{8C711650-C8E4-45E3-8D14-1743EDDD8F4F}"/>
                    </a:ext>
                  </a:extLst>
                </p:cNvPr>
                <p:cNvSpPr txBox="1">
                  <a:spLocks noChangeArrowheads="1"/>
                </p:cNvSpPr>
                <p:nvPr/>
              </p:nvSpPr>
              <p:spPr bwMode="auto">
                <a:xfrm>
                  <a:off x="3683639" y="909441"/>
                  <a:ext cx="361871"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7" name="Group 16">
                <a:extLst>
                  <a:ext uri="{FF2B5EF4-FFF2-40B4-BE49-F238E27FC236}">
                    <a16:creationId xmlns:a16="http://schemas.microsoft.com/office/drawing/2014/main" id="{0C7181BE-22A8-4756-B141-D4637EEC6285}"/>
                  </a:ext>
                </a:extLst>
              </p:cNvPr>
              <p:cNvGrpSpPr/>
              <p:nvPr/>
            </p:nvGrpSpPr>
            <p:grpSpPr>
              <a:xfrm>
                <a:off x="3274933" y="1123871"/>
                <a:ext cx="479822" cy="411666"/>
                <a:chOff x="4372567" y="755453"/>
                <a:chExt cx="413072" cy="352579"/>
              </a:xfrm>
            </p:grpSpPr>
            <p:sp>
              <p:nvSpPr>
                <p:cNvPr id="86" name="TextBox 86">
                  <a:extLst>
                    <a:ext uri="{FF2B5EF4-FFF2-40B4-BE49-F238E27FC236}">
                      <a16:creationId xmlns:a16="http://schemas.microsoft.com/office/drawing/2014/main" id="{1AEB1DAD-35EA-4271-9422-96A68A928C6B}"/>
                    </a:ext>
                  </a:extLst>
                </p:cNvPr>
                <p:cNvSpPr txBox="1">
                  <a:spLocks noChangeArrowheads="1"/>
                </p:cNvSpPr>
                <p:nvPr/>
              </p:nvSpPr>
              <p:spPr bwMode="auto">
                <a:xfrm>
                  <a:off x="4372567" y="755453"/>
                  <a:ext cx="387450"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#110</a:t>
                  </a:r>
                  <a:endParaRPr lang="en-GB" altLang="en-US" sz="200" dirty="0">
                    <a:latin typeface="Montserrat" panose="00000500000000000000" pitchFamily="2" charset="0"/>
                  </a:endParaRPr>
                </a:p>
              </p:txBody>
            </p:sp>
            <p:sp>
              <p:nvSpPr>
                <p:cNvPr id="87" name="TextBox 63">
                  <a:extLst>
                    <a:ext uri="{FF2B5EF4-FFF2-40B4-BE49-F238E27FC236}">
                      <a16:creationId xmlns:a16="http://schemas.microsoft.com/office/drawing/2014/main" id="{8AA1DEB2-6282-4066-9762-1EC778D336B8}"/>
                    </a:ext>
                  </a:extLst>
                </p:cNvPr>
                <p:cNvSpPr txBox="1">
                  <a:spLocks noChangeArrowheads="1"/>
                </p:cNvSpPr>
                <p:nvPr/>
              </p:nvSpPr>
              <p:spPr bwMode="auto">
                <a:xfrm>
                  <a:off x="4418653" y="909441"/>
                  <a:ext cx="366986"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18" name="Group 17">
                <a:extLst>
                  <a:ext uri="{FF2B5EF4-FFF2-40B4-BE49-F238E27FC236}">
                    <a16:creationId xmlns:a16="http://schemas.microsoft.com/office/drawing/2014/main" id="{9D370C3F-EC7E-4F44-B9D2-CD25F41D5284}"/>
                  </a:ext>
                </a:extLst>
              </p:cNvPr>
              <p:cNvGrpSpPr/>
              <p:nvPr/>
            </p:nvGrpSpPr>
            <p:grpSpPr>
              <a:xfrm>
                <a:off x="4164054" y="1141371"/>
                <a:ext cx="477369" cy="411666"/>
                <a:chOff x="5101228" y="755453"/>
                <a:chExt cx="410961" cy="352579"/>
              </a:xfrm>
            </p:grpSpPr>
            <p:sp>
              <p:nvSpPr>
                <p:cNvPr id="84" name="TextBox 86">
                  <a:extLst>
                    <a:ext uri="{FF2B5EF4-FFF2-40B4-BE49-F238E27FC236}">
                      <a16:creationId xmlns:a16="http://schemas.microsoft.com/office/drawing/2014/main" id="{24651CC0-8FDA-41AC-A142-AC80484113C1}"/>
                    </a:ext>
                  </a:extLst>
                </p:cNvPr>
                <p:cNvSpPr txBox="1">
                  <a:spLocks noChangeArrowheads="1"/>
                </p:cNvSpPr>
                <p:nvPr/>
              </p:nvSpPr>
              <p:spPr bwMode="auto">
                <a:xfrm>
                  <a:off x="5101228" y="755453"/>
                  <a:ext cx="387451"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#111</a:t>
                  </a:r>
                  <a:endParaRPr lang="en-GB" altLang="en-US" sz="200" dirty="0">
                    <a:latin typeface="Montserrat" panose="00000500000000000000" pitchFamily="2" charset="0"/>
                  </a:endParaRPr>
                </a:p>
              </p:txBody>
            </p:sp>
            <p:sp>
              <p:nvSpPr>
                <p:cNvPr id="85" name="TextBox 66">
                  <a:extLst>
                    <a:ext uri="{FF2B5EF4-FFF2-40B4-BE49-F238E27FC236}">
                      <a16:creationId xmlns:a16="http://schemas.microsoft.com/office/drawing/2014/main" id="{0274DAF2-1976-4614-933F-37F74074B050}"/>
                    </a:ext>
                  </a:extLst>
                </p:cNvPr>
                <p:cNvSpPr txBox="1">
                  <a:spLocks noChangeArrowheads="1"/>
                </p:cNvSpPr>
                <p:nvPr/>
              </p:nvSpPr>
              <p:spPr bwMode="auto">
                <a:xfrm>
                  <a:off x="5129853" y="909441"/>
                  <a:ext cx="382336"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9" name="Group 18">
                <a:extLst>
                  <a:ext uri="{FF2B5EF4-FFF2-40B4-BE49-F238E27FC236}">
                    <a16:creationId xmlns:a16="http://schemas.microsoft.com/office/drawing/2014/main" id="{3286F369-B11E-4134-BE15-57EA77F4CC0F}"/>
                  </a:ext>
                </a:extLst>
              </p:cNvPr>
              <p:cNvGrpSpPr/>
              <p:nvPr/>
            </p:nvGrpSpPr>
            <p:grpSpPr>
              <a:xfrm>
                <a:off x="5071986" y="1113767"/>
                <a:ext cx="450060" cy="411666"/>
                <a:chOff x="5749722" y="755453"/>
                <a:chExt cx="387451" cy="352579"/>
              </a:xfrm>
            </p:grpSpPr>
            <p:sp>
              <p:nvSpPr>
                <p:cNvPr id="82" name="TextBox 86">
                  <a:extLst>
                    <a:ext uri="{FF2B5EF4-FFF2-40B4-BE49-F238E27FC236}">
                      <a16:creationId xmlns:a16="http://schemas.microsoft.com/office/drawing/2014/main" id="{C63D0A97-9FE2-40DE-8FBD-454E40F40FDD}"/>
                    </a:ext>
                  </a:extLst>
                </p:cNvPr>
                <p:cNvSpPr txBox="1">
                  <a:spLocks noChangeArrowheads="1"/>
                </p:cNvSpPr>
                <p:nvPr/>
              </p:nvSpPr>
              <p:spPr bwMode="auto">
                <a:xfrm>
                  <a:off x="5749722" y="755453"/>
                  <a:ext cx="387451"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#112</a:t>
                  </a:r>
                  <a:endParaRPr lang="en-GB" altLang="en-US" sz="200" dirty="0">
                    <a:latin typeface="Montserrat" panose="00000500000000000000" pitchFamily="2" charset="0"/>
                  </a:endParaRPr>
                </a:p>
              </p:txBody>
            </p:sp>
            <p:sp>
              <p:nvSpPr>
                <p:cNvPr id="83" name="TextBox 71">
                  <a:extLst>
                    <a:ext uri="{FF2B5EF4-FFF2-40B4-BE49-F238E27FC236}">
                      <a16:creationId xmlns:a16="http://schemas.microsoft.com/office/drawing/2014/main" id="{34D3A515-BDC7-4E0F-AB5B-7D6BB2048C71}"/>
                    </a:ext>
                  </a:extLst>
                </p:cNvPr>
                <p:cNvSpPr txBox="1">
                  <a:spLocks noChangeArrowheads="1"/>
                </p:cNvSpPr>
                <p:nvPr/>
              </p:nvSpPr>
              <p:spPr bwMode="auto">
                <a:xfrm>
                  <a:off x="5771203" y="909441"/>
                  <a:ext cx="349933"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sp>
            <p:nvSpPr>
              <p:cNvPr id="20" name="TextBox 67">
                <a:extLst>
                  <a:ext uri="{FF2B5EF4-FFF2-40B4-BE49-F238E27FC236}">
                    <a16:creationId xmlns:a16="http://schemas.microsoft.com/office/drawing/2014/main" id="{CD65BDF0-756B-4349-AA31-A494343F469E}"/>
                  </a:ext>
                </a:extLst>
              </p:cNvPr>
              <p:cNvSpPr txBox="1">
                <a:spLocks noChangeArrowheads="1"/>
              </p:cNvSpPr>
              <p:nvPr/>
            </p:nvSpPr>
            <p:spPr bwMode="auto">
              <a:xfrm>
                <a:off x="1209511" y="1124762"/>
                <a:ext cx="446098" cy="23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cxnSp>
            <p:nvCxnSpPr>
              <p:cNvPr id="21" name="Straight Connector 114">
                <a:extLst>
                  <a:ext uri="{FF2B5EF4-FFF2-40B4-BE49-F238E27FC236}">
                    <a16:creationId xmlns:a16="http://schemas.microsoft.com/office/drawing/2014/main" id="{29EEA68C-5A84-4601-8BFF-2321D33D8A80}"/>
                  </a:ext>
                </a:extLst>
              </p:cNvPr>
              <p:cNvCxnSpPr>
                <a:cxnSpLocks noChangeShapeType="1"/>
              </p:cNvCxnSpPr>
              <p:nvPr/>
            </p:nvCxnSpPr>
            <p:spPr bwMode="auto">
              <a:xfrm>
                <a:off x="2639472" y="1554747"/>
                <a:ext cx="0" cy="4590731"/>
              </a:xfrm>
              <a:prstGeom prst="line">
                <a:avLst/>
              </a:prstGeom>
              <a:noFill/>
              <a:ln w="9525" algn="ctr">
                <a:solidFill>
                  <a:schemeClr val="accent4">
                    <a:lumMod val="40000"/>
                    <a:lumOff val="60000"/>
                  </a:schemeClr>
                </a:solidFill>
                <a:prstDash val="dash"/>
                <a:round/>
                <a:headEnd/>
                <a:tailEnd/>
              </a:ln>
            </p:spPr>
          </p:cxnSp>
          <p:cxnSp>
            <p:nvCxnSpPr>
              <p:cNvPr id="22" name="Straight Connector 114">
                <a:extLst>
                  <a:ext uri="{FF2B5EF4-FFF2-40B4-BE49-F238E27FC236}">
                    <a16:creationId xmlns:a16="http://schemas.microsoft.com/office/drawing/2014/main" id="{BE1152F3-3F85-476D-AFD0-6531BC7F6D10}"/>
                  </a:ext>
                </a:extLst>
              </p:cNvPr>
              <p:cNvCxnSpPr>
                <a:cxnSpLocks noChangeShapeType="1"/>
              </p:cNvCxnSpPr>
              <p:nvPr/>
            </p:nvCxnSpPr>
            <p:spPr bwMode="auto">
              <a:xfrm>
                <a:off x="5293428" y="1534557"/>
                <a:ext cx="0" cy="4590731"/>
              </a:xfrm>
              <a:prstGeom prst="line">
                <a:avLst/>
              </a:prstGeom>
              <a:noFill/>
              <a:ln w="9525" algn="ctr">
                <a:solidFill>
                  <a:schemeClr val="accent4">
                    <a:lumMod val="40000"/>
                    <a:lumOff val="60000"/>
                  </a:schemeClr>
                </a:solidFill>
                <a:prstDash val="dash"/>
                <a:round/>
                <a:headEnd/>
                <a:tailEnd/>
              </a:ln>
            </p:spPr>
          </p:cxnSp>
          <p:cxnSp>
            <p:nvCxnSpPr>
              <p:cNvPr id="23" name="Straight Connector 114">
                <a:extLst>
                  <a:ext uri="{FF2B5EF4-FFF2-40B4-BE49-F238E27FC236}">
                    <a16:creationId xmlns:a16="http://schemas.microsoft.com/office/drawing/2014/main" id="{FEBB33A5-891F-4CBE-BB9B-7584FB32FAE0}"/>
                  </a:ext>
                </a:extLst>
              </p:cNvPr>
              <p:cNvCxnSpPr>
                <a:cxnSpLocks noChangeShapeType="1"/>
              </p:cNvCxnSpPr>
              <p:nvPr/>
            </p:nvCxnSpPr>
            <p:spPr bwMode="auto">
              <a:xfrm>
                <a:off x="4427537" y="1554747"/>
                <a:ext cx="0" cy="4590731"/>
              </a:xfrm>
              <a:prstGeom prst="line">
                <a:avLst/>
              </a:prstGeom>
              <a:noFill/>
              <a:ln w="9525" algn="ctr">
                <a:solidFill>
                  <a:schemeClr val="accent4">
                    <a:lumMod val="40000"/>
                    <a:lumOff val="60000"/>
                  </a:schemeClr>
                </a:solidFill>
                <a:prstDash val="dash"/>
                <a:round/>
                <a:headEnd/>
                <a:tailEnd/>
              </a:ln>
            </p:spPr>
          </p:cxnSp>
          <p:cxnSp>
            <p:nvCxnSpPr>
              <p:cNvPr id="24" name="Straight Connector 114">
                <a:extLst>
                  <a:ext uri="{FF2B5EF4-FFF2-40B4-BE49-F238E27FC236}">
                    <a16:creationId xmlns:a16="http://schemas.microsoft.com/office/drawing/2014/main" id="{2B3000DD-450E-41AB-9FB8-67AB489D161B}"/>
                  </a:ext>
                </a:extLst>
              </p:cNvPr>
              <p:cNvCxnSpPr>
                <a:cxnSpLocks noChangeShapeType="1"/>
              </p:cNvCxnSpPr>
              <p:nvPr/>
            </p:nvCxnSpPr>
            <p:spPr bwMode="auto">
              <a:xfrm>
                <a:off x="6215601" y="1554747"/>
                <a:ext cx="0" cy="4590731"/>
              </a:xfrm>
              <a:prstGeom prst="line">
                <a:avLst/>
              </a:prstGeom>
              <a:noFill/>
              <a:ln w="9525" algn="ctr">
                <a:solidFill>
                  <a:schemeClr val="accent4">
                    <a:lumMod val="40000"/>
                    <a:lumOff val="60000"/>
                  </a:schemeClr>
                </a:solidFill>
                <a:prstDash val="dash"/>
                <a:round/>
                <a:headEnd/>
                <a:tailEnd/>
              </a:ln>
            </p:spPr>
          </p:cxnSp>
          <p:cxnSp>
            <p:nvCxnSpPr>
              <p:cNvPr id="25" name="Straight Connector 114">
                <a:extLst>
                  <a:ext uri="{FF2B5EF4-FFF2-40B4-BE49-F238E27FC236}">
                    <a16:creationId xmlns:a16="http://schemas.microsoft.com/office/drawing/2014/main" id="{AD29962B-BFC8-4667-A95E-47F0648E77B4}"/>
                  </a:ext>
                </a:extLst>
              </p:cNvPr>
              <p:cNvCxnSpPr>
                <a:cxnSpLocks noChangeShapeType="1"/>
              </p:cNvCxnSpPr>
              <p:nvPr/>
            </p:nvCxnSpPr>
            <p:spPr bwMode="auto">
              <a:xfrm>
                <a:off x="3546922" y="1546046"/>
                <a:ext cx="0" cy="4551188"/>
              </a:xfrm>
              <a:prstGeom prst="line">
                <a:avLst/>
              </a:prstGeom>
              <a:noFill/>
              <a:ln w="28575" algn="ctr">
                <a:solidFill>
                  <a:schemeClr val="accent4">
                    <a:lumMod val="40000"/>
                    <a:lumOff val="60000"/>
                  </a:schemeClr>
                </a:solidFill>
                <a:round/>
                <a:headEnd/>
                <a:tailEnd/>
              </a:ln>
            </p:spPr>
          </p:cxnSp>
          <p:cxnSp>
            <p:nvCxnSpPr>
              <p:cNvPr id="26" name="Straight Connector 25">
                <a:extLst>
                  <a:ext uri="{FF2B5EF4-FFF2-40B4-BE49-F238E27FC236}">
                    <a16:creationId xmlns:a16="http://schemas.microsoft.com/office/drawing/2014/main" id="{B637EDC5-AF6B-454B-996D-A0E6BC600AE5}"/>
                  </a:ext>
                </a:extLst>
              </p:cNvPr>
              <p:cNvCxnSpPr>
                <a:cxnSpLocks/>
              </p:cNvCxnSpPr>
              <p:nvPr/>
            </p:nvCxnSpPr>
            <p:spPr bwMode="auto">
              <a:xfrm>
                <a:off x="1570511" y="933803"/>
                <a:ext cx="2232128" cy="1019"/>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7" name="TextBox 26">
                <a:extLst>
                  <a:ext uri="{FF2B5EF4-FFF2-40B4-BE49-F238E27FC236}">
                    <a16:creationId xmlns:a16="http://schemas.microsoft.com/office/drawing/2014/main" id="{70F16A55-3578-460C-A1E6-A606DC1F5425}"/>
                  </a:ext>
                </a:extLst>
              </p:cNvPr>
              <p:cNvSpPr txBox="1"/>
              <p:nvPr/>
            </p:nvSpPr>
            <p:spPr>
              <a:xfrm>
                <a:off x="2575161" y="791080"/>
                <a:ext cx="450060" cy="23187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2025</a:t>
                </a:r>
              </a:p>
            </p:txBody>
          </p:sp>
          <p:sp>
            <p:nvSpPr>
              <p:cNvPr id="28" name="Rectangle 12">
                <a:extLst>
                  <a:ext uri="{FF2B5EF4-FFF2-40B4-BE49-F238E27FC236}">
                    <a16:creationId xmlns:a16="http://schemas.microsoft.com/office/drawing/2014/main" id="{6122FCB0-D3CE-41DF-8B68-6E1700F6207E}"/>
                  </a:ext>
                </a:extLst>
              </p:cNvPr>
              <p:cNvSpPr>
                <a:spLocks noChangeArrowheads="1"/>
              </p:cNvSpPr>
              <p:nvPr/>
            </p:nvSpPr>
            <p:spPr bwMode="auto">
              <a:xfrm>
                <a:off x="2604002" y="5869523"/>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SA5#164</a:t>
                </a:r>
              </a:p>
              <a:p>
                <a:pPr algn="ctr">
                  <a:spcBef>
                    <a:spcPct val="0"/>
                  </a:spcBef>
                  <a:buFontTx/>
                  <a:buNone/>
                </a:pPr>
                <a:r>
                  <a:rPr lang="en-GB" altLang="en-US" sz="1000" dirty="0">
                    <a:solidFill>
                      <a:srgbClr val="C00000"/>
                    </a:solidFill>
                    <a:latin typeface="Montserrat" panose="00000500000000000000" pitchFamily="2" charset="0"/>
                  </a:rPr>
                  <a:t>Nov</a:t>
                </a:r>
                <a:r>
                  <a:rPr lang="en-US" altLang="en-US" sz="1000" dirty="0">
                    <a:solidFill>
                      <a:srgbClr val="C00000"/>
                    </a:solidFill>
                    <a:latin typeface="Montserrat" panose="00000500000000000000" pitchFamily="2" charset="0"/>
                  </a:rPr>
                  <a:t>.</a:t>
                </a:r>
                <a:endParaRPr lang="en-GB" altLang="en-US" sz="1000" dirty="0">
                  <a:solidFill>
                    <a:srgbClr val="C00000"/>
                  </a:solidFill>
                  <a:latin typeface="Montserrat" panose="00000500000000000000" pitchFamily="2" charset="0"/>
                </a:endParaRPr>
              </a:p>
            </p:txBody>
          </p:sp>
          <p:cxnSp>
            <p:nvCxnSpPr>
              <p:cNvPr id="29" name="Straight Connector 114">
                <a:extLst>
                  <a:ext uri="{FF2B5EF4-FFF2-40B4-BE49-F238E27FC236}">
                    <a16:creationId xmlns:a16="http://schemas.microsoft.com/office/drawing/2014/main" id="{A4399063-FADA-4CFB-ADF4-21E7BD660951}"/>
                  </a:ext>
                </a:extLst>
              </p:cNvPr>
              <p:cNvCxnSpPr>
                <a:cxnSpLocks noChangeShapeType="1"/>
              </p:cNvCxnSpPr>
              <p:nvPr/>
            </p:nvCxnSpPr>
            <p:spPr bwMode="auto">
              <a:xfrm>
                <a:off x="4146400" y="1509667"/>
                <a:ext cx="0" cy="3931470"/>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30" name="Rectangle 12">
                <a:extLst>
                  <a:ext uri="{FF2B5EF4-FFF2-40B4-BE49-F238E27FC236}">
                    <a16:creationId xmlns:a16="http://schemas.microsoft.com/office/drawing/2014/main" id="{97E27399-D4F4-471B-A8D8-BD19DC02E947}"/>
                  </a:ext>
                </a:extLst>
              </p:cNvPr>
              <p:cNvSpPr>
                <a:spLocks noChangeArrowheads="1"/>
              </p:cNvSpPr>
              <p:nvPr/>
            </p:nvSpPr>
            <p:spPr bwMode="auto">
              <a:xfrm>
                <a:off x="3364899" y="5533402"/>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SA5#165</a:t>
                </a:r>
              </a:p>
              <a:p>
                <a:pPr algn="ctr">
                  <a:spcBef>
                    <a:spcPct val="0"/>
                  </a:spcBef>
                  <a:buFontTx/>
                  <a:buNone/>
                </a:pPr>
                <a:r>
                  <a:rPr lang="en-GB" altLang="en-US" sz="1000" dirty="0">
                    <a:solidFill>
                      <a:srgbClr val="C00000"/>
                    </a:solidFill>
                    <a:latin typeface="Montserrat" panose="00000500000000000000" pitchFamily="2" charset="0"/>
                  </a:rPr>
                  <a:t>Feb.</a:t>
                </a:r>
              </a:p>
            </p:txBody>
          </p:sp>
          <p:cxnSp>
            <p:nvCxnSpPr>
              <p:cNvPr id="31" name="Straight Connector 114">
                <a:extLst>
                  <a:ext uri="{FF2B5EF4-FFF2-40B4-BE49-F238E27FC236}">
                    <a16:creationId xmlns:a16="http://schemas.microsoft.com/office/drawing/2014/main" id="{20C349BF-C6B1-4F37-A907-F11147C74A7B}"/>
                  </a:ext>
                </a:extLst>
              </p:cNvPr>
              <p:cNvCxnSpPr>
                <a:cxnSpLocks noChangeShapeType="1"/>
              </p:cNvCxnSpPr>
              <p:nvPr/>
            </p:nvCxnSpPr>
            <p:spPr bwMode="auto">
              <a:xfrm>
                <a:off x="5025366" y="1509667"/>
                <a:ext cx="0" cy="4053843"/>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32" name="Rectangle 12">
                <a:extLst>
                  <a:ext uri="{FF2B5EF4-FFF2-40B4-BE49-F238E27FC236}">
                    <a16:creationId xmlns:a16="http://schemas.microsoft.com/office/drawing/2014/main" id="{153BF4A4-BA76-4C59-96D4-DFE652A37E7E}"/>
                  </a:ext>
                </a:extLst>
              </p:cNvPr>
              <p:cNvSpPr>
                <a:spLocks noChangeArrowheads="1"/>
              </p:cNvSpPr>
              <p:nvPr/>
            </p:nvSpPr>
            <p:spPr bwMode="auto">
              <a:xfrm>
                <a:off x="4250352" y="5533402"/>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SA5#167</a:t>
                </a:r>
              </a:p>
              <a:p>
                <a:pPr algn="ctr">
                  <a:spcBef>
                    <a:spcPct val="0"/>
                  </a:spcBef>
                  <a:buFontTx/>
                  <a:buNone/>
                </a:pPr>
                <a:r>
                  <a:rPr lang="en-GB" altLang="en-US" sz="1000" dirty="0">
                    <a:solidFill>
                      <a:srgbClr val="C00000"/>
                    </a:solidFill>
                    <a:latin typeface="Montserrat" panose="00000500000000000000" pitchFamily="2" charset="0"/>
                  </a:rPr>
                  <a:t>May</a:t>
                </a:r>
              </a:p>
            </p:txBody>
          </p:sp>
          <p:cxnSp>
            <p:nvCxnSpPr>
              <p:cNvPr id="33" name="Straight Connector 114">
                <a:extLst>
                  <a:ext uri="{FF2B5EF4-FFF2-40B4-BE49-F238E27FC236}">
                    <a16:creationId xmlns:a16="http://schemas.microsoft.com/office/drawing/2014/main" id="{0A32D15A-CBB3-4710-920F-63954B61AF3F}"/>
                  </a:ext>
                </a:extLst>
              </p:cNvPr>
              <p:cNvCxnSpPr>
                <a:cxnSpLocks noChangeShapeType="1"/>
              </p:cNvCxnSpPr>
              <p:nvPr/>
            </p:nvCxnSpPr>
            <p:spPr bwMode="auto">
              <a:xfrm>
                <a:off x="5971355" y="1509667"/>
                <a:ext cx="0" cy="4317175"/>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34" name="Rectangle 12">
                <a:extLst>
                  <a:ext uri="{FF2B5EF4-FFF2-40B4-BE49-F238E27FC236}">
                    <a16:creationId xmlns:a16="http://schemas.microsoft.com/office/drawing/2014/main" id="{432B757D-1881-4223-8127-29FB01C9F364}"/>
                  </a:ext>
                </a:extLst>
              </p:cNvPr>
              <p:cNvSpPr>
                <a:spLocks noChangeArrowheads="1"/>
              </p:cNvSpPr>
              <p:nvPr/>
            </p:nvSpPr>
            <p:spPr bwMode="auto">
              <a:xfrm>
                <a:off x="5141575" y="5869523"/>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SA5#168</a:t>
                </a:r>
              </a:p>
              <a:p>
                <a:pPr algn="ctr">
                  <a:spcBef>
                    <a:spcPct val="0"/>
                  </a:spcBef>
                  <a:buFontTx/>
                  <a:buNone/>
                </a:pPr>
                <a:r>
                  <a:rPr lang="en-GB" altLang="en-US" sz="1000" dirty="0">
                    <a:solidFill>
                      <a:srgbClr val="C00000"/>
                    </a:solidFill>
                    <a:latin typeface="Montserrat" panose="00000500000000000000" pitchFamily="2" charset="0"/>
                  </a:rPr>
                  <a:t>Aug.</a:t>
                </a:r>
              </a:p>
            </p:txBody>
          </p:sp>
          <p:grpSp>
            <p:nvGrpSpPr>
              <p:cNvPr id="35" name="Group 34">
                <a:extLst>
                  <a:ext uri="{FF2B5EF4-FFF2-40B4-BE49-F238E27FC236}">
                    <a16:creationId xmlns:a16="http://schemas.microsoft.com/office/drawing/2014/main" id="{2AE1B3DD-6875-4DA2-9156-91B3846177CF}"/>
                  </a:ext>
                </a:extLst>
              </p:cNvPr>
              <p:cNvGrpSpPr/>
              <p:nvPr/>
            </p:nvGrpSpPr>
            <p:grpSpPr>
              <a:xfrm>
                <a:off x="6801951" y="1101054"/>
                <a:ext cx="479822" cy="411666"/>
                <a:chOff x="4372567" y="755453"/>
                <a:chExt cx="413072" cy="352579"/>
              </a:xfrm>
            </p:grpSpPr>
            <p:sp>
              <p:nvSpPr>
                <p:cNvPr id="80" name="TextBox 86">
                  <a:extLst>
                    <a:ext uri="{FF2B5EF4-FFF2-40B4-BE49-F238E27FC236}">
                      <a16:creationId xmlns:a16="http://schemas.microsoft.com/office/drawing/2014/main" id="{D05BAAF5-AE77-48AC-9771-52E19558A7FC}"/>
                    </a:ext>
                  </a:extLst>
                </p:cNvPr>
                <p:cNvSpPr txBox="1">
                  <a:spLocks noChangeArrowheads="1"/>
                </p:cNvSpPr>
                <p:nvPr/>
              </p:nvSpPr>
              <p:spPr bwMode="auto">
                <a:xfrm>
                  <a:off x="4372567" y="755453"/>
                  <a:ext cx="387450"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#114</a:t>
                  </a:r>
                  <a:endParaRPr lang="en-GB" altLang="en-US" sz="200" dirty="0">
                    <a:latin typeface="Montserrat" panose="00000500000000000000" pitchFamily="2" charset="0"/>
                  </a:endParaRPr>
                </a:p>
              </p:txBody>
            </p:sp>
            <p:sp>
              <p:nvSpPr>
                <p:cNvPr id="81" name="TextBox 63">
                  <a:extLst>
                    <a:ext uri="{FF2B5EF4-FFF2-40B4-BE49-F238E27FC236}">
                      <a16:creationId xmlns:a16="http://schemas.microsoft.com/office/drawing/2014/main" id="{E9FAABC7-32D0-4D5F-8B0E-ADEBF4C1A489}"/>
                    </a:ext>
                  </a:extLst>
                </p:cNvPr>
                <p:cNvSpPr txBox="1">
                  <a:spLocks noChangeArrowheads="1"/>
                </p:cNvSpPr>
                <p:nvPr/>
              </p:nvSpPr>
              <p:spPr bwMode="auto">
                <a:xfrm>
                  <a:off x="4418653" y="909441"/>
                  <a:ext cx="366986"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36" name="Group 35">
                <a:extLst>
                  <a:ext uri="{FF2B5EF4-FFF2-40B4-BE49-F238E27FC236}">
                    <a16:creationId xmlns:a16="http://schemas.microsoft.com/office/drawing/2014/main" id="{4AE188F5-B869-4BAD-B9B5-DE18307E0517}"/>
                  </a:ext>
                </a:extLst>
              </p:cNvPr>
              <p:cNvGrpSpPr/>
              <p:nvPr/>
            </p:nvGrpSpPr>
            <p:grpSpPr>
              <a:xfrm>
                <a:off x="7716727" y="1125197"/>
                <a:ext cx="477369" cy="411666"/>
                <a:chOff x="5101228" y="755453"/>
                <a:chExt cx="410961" cy="352579"/>
              </a:xfrm>
            </p:grpSpPr>
            <p:sp>
              <p:nvSpPr>
                <p:cNvPr id="78" name="TextBox 86">
                  <a:extLst>
                    <a:ext uri="{FF2B5EF4-FFF2-40B4-BE49-F238E27FC236}">
                      <a16:creationId xmlns:a16="http://schemas.microsoft.com/office/drawing/2014/main" id="{0EF18E20-046E-4648-A9B6-29EC47B63905}"/>
                    </a:ext>
                  </a:extLst>
                </p:cNvPr>
                <p:cNvSpPr txBox="1">
                  <a:spLocks noChangeArrowheads="1"/>
                </p:cNvSpPr>
                <p:nvPr/>
              </p:nvSpPr>
              <p:spPr bwMode="auto">
                <a:xfrm>
                  <a:off x="5101228" y="755453"/>
                  <a:ext cx="387451"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#115</a:t>
                  </a:r>
                  <a:endParaRPr lang="en-GB" altLang="en-US" sz="200" dirty="0">
                    <a:latin typeface="Montserrat" panose="00000500000000000000" pitchFamily="2" charset="0"/>
                  </a:endParaRPr>
                </a:p>
              </p:txBody>
            </p:sp>
            <p:sp>
              <p:nvSpPr>
                <p:cNvPr id="79" name="TextBox 66">
                  <a:extLst>
                    <a:ext uri="{FF2B5EF4-FFF2-40B4-BE49-F238E27FC236}">
                      <a16:creationId xmlns:a16="http://schemas.microsoft.com/office/drawing/2014/main" id="{FD06CD28-E924-4024-A3A1-721AD3E64D46}"/>
                    </a:ext>
                  </a:extLst>
                </p:cNvPr>
                <p:cNvSpPr txBox="1">
                  <a:spLocks noChangeArrowheads="1"/>
                </p:cNvSpPr>
                <p:nvPr/>
              </p:nvSpPr>
              <p:spPr bwMode="auto">
                <a:xfrm>
                  <a:off x="5129853" y="909441"/>
                  <a:ext cx="382336"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37" name="Group 36">
                <a:extLst>
                  <a:ext uri="{FF2B5EF4-FFF2-40B4-BE49-F238E27FC236}">
                    <a16:creationId xmlns:a16="http://schemas.microsoft.com/office/drawing/2014/main" id="{23BA5F44-E9FD-4F3D-B9B5-378804646053}"/>
                  </a:ext>
                </a:extLst>
              </p:cNvPr>
              <p:cNvGrpSpPr/>
              <p:nvPr/>
            </p:nvGrpSpPr>
            <p:grpSpPr>
              <a:xfrm>
                <a:off x="8676581" y="1141371"/>
                <a:ext cx="450060" cy="411666"/>
                <a:chOff x="5749722" y="755453"/>
                <a:chExt cx="387451" cy="352579"/>
              </a:xfrm>
            </p:grpSpPr>
            <p:sp>
              <p:nvSpPr>
                <p:cNvPr id="76" name="TextBox 86">
                  <a:extLst>
                    <a:ext uri="{FF2B5EF4-FFF2-40B4-BE49-F238E27FC236}">
                      <a16:creationId xmlns:a16="http://schemas.microsoft.com/office/drawing/2014/main" id="{7E262ACF-6F2F-47FE-9F02-42614EEE7F1A}"/>
                    </a:ext>
                  </a:extLst>
                </p:cNvPr>
                <p:cNvSpPr txBox="1">
                  <a:spLocks noChangeArrowheads="1"/>
                </p:cNvSpPr>
                <p:nvPr/>
              </p:nvSpPr>
              <p:spPr bwMode="auto">
                <a:xfrm>
                  <a:off x="5749722" y="755453"/>
                  <a:ext cx="387451"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#116</a:t>
                  </a:r>
                  <a:endParaRPr lang="en-GB" altLang="en-US" sz="200" dirty="0">
                    <a:latin typeface="Montserrat" panose="00000500000000000000" pitchFamily="2" charset="0"/>
                  </a:endParaRPr>
                </a:p>
              </p:txBody>
            </p:sp>
            <p:sp>
              <p:nvSpPr>
                <p:cNvPr id="77" name="TextBox 71">
                  <a:extLst>
                    <a:ext uri="{FF2B5EF4-FFF2-40B4-BE49-F238E27FC236}">
                      <a16:creationId xmlns:a16="http://schemas.microsoft.com/office/drawing/2014/main" id="{15F49DD3-69BA-48B9-9020-6188D919DAB1}"/>
                    </a:ext>
                  </a:extLst>
                </p:cNvPr>
                <p:cNvSpPr txBox="1">
                  <a:spLocks noChangeArrowheads="1"/>
                </p:cNvSpPr>
                <p:nvPr/>
              </p:nvSpPr>
              <p:spPr bwMode="auto">
                <a:xfrm>
                  <a:off x="5771203" y="909441"/>
                  <a:ext cx="349933" cy="19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cxnSp>
            <p:nvCxnSpPr>
              <p:cNvPr id="38" name="Straight Connector 114">
                <a:extLst>
                  <a:ext uri="{FF2B5EF4-FFF2-40B4-BE49-F238E27FC236}">
                    <a16:creationId xmlns:a16="http://schemas.microsoft.com/office/drawing/2014/main" id="{4413978E-8965-4B8C-952F-7A2440848A12}"/>
                  </a:ext>
                </a:extLst>
              </p:cNvPr>
              <p:cNvCxnSpPr>
                <a:cxnSpLocks noChangeShapeType="1"/>
              </p:cNvCxnSpPr>
              <p:nvPr/>
            </p:nvCxnSpPr>
            <p:spPr bwMode="auto">
              <a:xfrm>
                <a:off x="8901619" y="1531935"/>
                <a:ext cx="0" cy="4590731"/>
              </a:xfrm>
              <a:prstGeom prst="line">
                <a:avLst/>
              </a:prstGeom>
              <a:noFill/>
              <a:ln w="9525" algn="ctr">
                <a:solidFill>
                  <a:schemeClr val="accent4">
                    <a:lumMod val="40000"/>
                    <a:lumOff val="60000"/>
                  </a:schemeClr>
                </a:solidFill>
                <a:prstDash val="dash"/>
                <a:round/>
                <a:headEnd/>
                <a:tailEnd/>
              </a:ln>
            </p:spPr>
          </p:cxnSp>
          <p:cxnSp>
            <p:nvCxnSpPr>
              <p:cNvPr id="39" name="Straight Connector 114">
                <a:extLst>
                  <a:ext uri="{FF2B5EF4-FFF2-40B4-BE49-F238E27FC236}">
                    <a16:creationId xmlns:a16="http://schemas.microsoft.com/office/drawing/2014/main" id="{0C85F699-7C67-488C-B6B5-E271AF6AFAEB}"/>
                  </a:ext>
                </a:extLst>
              </p:cNvPr>
              <p:cNvCxnSpPr>
                <a:cxnSpLocks noChangeShapeType="1"/>
              </p:cNvCxnSpPr>
              <p:nvPr/>
            </p:nvCxnSpPr>
            <p:spPr bwMode="auto">
              <a:xfrm>
                <a:off x="8003666" y="1538573"/>
                <a:ext cx="0" cy="4590731"/>
              </a:xfrm>
              <a:prstGeom prst="line">
                <a:avLst/>
              </a:prstGeom>
              <a:noFill/>
              <a:ln w="9525" algn="ctr">
                <a:solidFill>
                  <a:schemeClr val="accent4">
                    <a:lumMod val="40000"/>
                    <a:lumOff val="60000"/>
                  </a:schemeClr>
                </a:solidFill>
                <a:prstDash val="dash"/>
                <a:round/>
                <a:headEnd/>
                <a:tailEnd/>
              </a:ln>
            </p:spPr>
          </p:cxnSp>
          <p:cxnSp>
            <p:nvCxnSpPr>
              <p:cNvPr id="40" name="Straight Connector 114">
                <a:extLst>
                  <a:ext uri="{FF2B5EF4-FFF2-40B4-BE49-F238E27FC236}">
                    <a16:creationId xmlns:a16="http://schemas.microsoft.com/office/drawing/2014/main" id="{B883B4CC-5EE3-48D3-8B06-7773A9E4E737}"/>
                  </a:ext>
                </a:extLst>
              </p:cNvPr>
              <p:cNvCxnSpPr>
                <a:cxnSpLocks noChangeShapeType="1"/>
              </p:cNvCxnSpPr>
              <p:nvPr/>
            </p:nvCxnSpPr>
            <p:spPr bwMode="auto">
              <a:xfrm>
                <a:off x="7105299" y="1517312"/>
                <a:ext cx="0" cy="4551188"/>
              </a:xfrm>
              <a:prstGeom prst="line">
                <a:avLst/>
              </a:prstGeom>
              <a:noFill/>
              <a:ln w="28575" algn="ctr">
                <a:solidFill>
                  <a:schemeClr val="accent4">
                    <a:lumMod val="40000"/>
                    <a:lumOff val="60000"/>
                  </a:schemeClr>
                </a:solidFill>
                <a:round/>
                <a:headEnd/>
                <a:tailEnd/>
              </a:ln>
            </p:spPr>
          </p:cxnSp>
          <p:cxnSp>
            <p:nvCxnSpPr>
              <p:cNvPr id="41" name="Straight Connector 40">
                <a:extLst>
                  <a:ext uri="{FF2B5EF4-FFF2-40B4-BE49-F238E27FC236}">
                    <a16:creationId xmlns:a16="http://schemas.microsoft.com/office/drawing/2014/main" id="{74ECB2CE-5D5A-411A-ADAE-AA96827D812F}"/>
                  </a:ext>
                </a:extLst>
              </p:cNvPr>
              <p:cNvCxnSpPr>
                <a:cxnSpLocks/>
              </p:cNvCxnSpPr>
              <p:nvPr/>
            </p:nvCxnSpPr>
            <p:spPr bwMode="auto">
              <a:xfrm>
                <a:off x="4057115" y="936358"/>
                <a:ext cx="3153292" cy="5029"/>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42" name="TextBox 41">
                <a:extLst>
                  <a:ext uri="{FF2B5EF4-FFF2-40B4-BE49-F238E27FC236}">
                    <a16:creationId xmlns:a16="http://schemas.microsoft.com/office/drawing/2014/main" id="{FACE460A-C96A-46F5-94F5-6543B053420E}"/>
                  </a:ext>
                </a:extLst>
              </p:cNvPr>
              <p:cNvSpPr txBox="1"/>
              <p:nvPr/>
            </p:nvSpPr>
            <p:spPr>
              <a:xfrm>
                <a:off x="5201511" y="793956"/>
                <a:ext cx="450060" cy="23187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2026</a:t>
                </a:r>
              </a:p>
            </p:txBody>
          </p:sp>
          <p:sp>
            <p:nvSpPr>
              <p:cNvPr id="43" name="TextBox 1">
                <a:extLst>
                  <a:ext uri="{FF2B5EF4-FFF2-40B4-BE49-F238E27FC236}">
                    <a16:creationId xmlns:a16="http://schemas.microsoft.com/office/drawing/2014/main" id="{C9403E2B-E66F-4D89-B2C4-F0C0B8A11FDC}"/>
                  </a:ext>
                </a:extLst>
              </p:cNvPr>
              <p:cNvSpPr txBox="1">
                <a:spLocks noChangeArrowheads="1"/>
              </p:cNvSpPr>
              <p:nvPr/>
            </p:nvSpPr>
            <p:spPr bwMode="auto">
              <a:xfrm>
                <a:off x="5600213" y="2748995"/>
                <a:ext cx="699231" cy="1617977"/>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CP#2: Stability check of WTs and target to finalize </a:t>
                </a:r>
                <a:r>
                  <a:rPr lang="en-US" altLang="zh-CN" sz="700" b="1" dirty="0">
                    <a:latin typeface="Montserrat" panose="00000500000000000000" pitchFamily="50" charset="0"/>
                  </a:rPr>
                  <a:t>majority</a:t>
                </a:r>
                <a:r>
                  <a:rPr lang="en-GB" altLang="en-US" sz="700" b="1" dirty="0">
                    <a:latin typeface="Montserrat" panose="00000500000000000000" pitchFamily="50" charset="0"/>
                  </a:rPr>
                  <a:t> </a:t>
                </a:r>
                <a:r>
                  <a:rPr lang="en-US" altLang="zh-CN" sz="700" b="1" dirty="0">
                    <a:latin typeface="Montserrat" panose="00000500000000000000" pitchFamily="50" charset="0"/>
                  </a:rPr>
                  <a:t>new use case</a:t>
                </a:r>
                <a:r>
                  <a:rPr lang="en-GB" altLang="en-US" sz="700" b="1" dirty="0">
                    <a:latin typeface="Montserrat" panose="00000500000000000000" pitchFamily="50" charset="0"/>
                  </a:rPr>
                  <a:t>s.</a:t>
                </a:r>
                <a:endParaRPr lang="en-GB" altLang="en-US" sz="700" dirty="0">
                  <a:latin typeface="Montserrat" panose="00000500000000000000" pitchFamily="50" charset="0"/>
                </a:endParaRPr>
              </a:p>
            </p:txBody>
          </p:sp>
          <p:cxnSp>
            <p:nvCxnSpPr>
              <p:cNvPr id="44" name="Straight Connector 43">
                <a:extLst>
                  <a:ext uri="{FF2B5EF4-FFF2-40B4-BE49-F238E27FC236}">
                    <a16:creationId xmlns:a16="http://schemas.microsoft.com/office/drawing/2014/main" id="{54EEDD7D-E3FD-4B71-AA14-5159E39B52A3}"/>
                  </a:ext>
                </a:extLst>
              </p:cNvPr>
              <p:cNvCxnSpPr>
                <a:cxnSpLocks/>
              </p:cNvCxnSpPr>
              <p:nvPr/>
            </p:nvCxnSpPr>
            <p:spPr bwMode="auto">
              <a:xfrm>
                <a:off x="7498058" y="936357"/>
                <a:ext cx="178319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45" name="TextBox 44">
                <a:extLst>
                  <a:ext uri="{FF2B5EF4-FFF2-40B4-BE49-F238E27FC236}">
                    <a16:creationId xmlns:a16="http://schemas.microsoft.com/office/drawing/2014/main" id="{9165B885-4917-4CCD-8276-3CDEF63F9712}"/>
                  </a:ext>
                </a:extLst>
              </p:cNvPr>
              <p:cNvSpPr txBox="1"/>
              <p:nvPr/>
            </p:nvSpPr>
            <p:spPr>
              <a:xfrm>
                <a:off x="8127789" y="793750"/>
                <a:ext cx="450060" cy="23187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2027</a:t>
                </a:r>
              </a:p>
            </p:txBody>
          </p:sp>
          <p:sp>
            <p:nvSpPr>
              <p:cNvPr id="46" name="TextBox 1">
                <a:extLst>
                  <a:ext uri="{FF2B5EF4-FFF2-40B4-BE49-F238E27FC236}">
                    <a16:creationId xmlns:a16="http://schemas.microsoft.com/office/drawing/2014/main" id="{4970357E-D380-4A3A-9DEA-4E84B578B5F9}"/>
                  </a:ext>
                </a:extLst>
              </p:cNvPr>
              <p:cNvSpPr txBox="1">
                <a:spLocks noChangeArrowheads="1"/>
              </p:cNvSpPr>
              <p:nvPr/>
            </p:nvSpPr>
            <p:spPr bwMode="auto">
              <a:xfrm>
                <a:off x="4672059" y="2517910"/>
                <a:ext cx="849959" cy="980995"/>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CP#1:  Stability check per WT, coord.  with other WGs (</a:t>
                </a:r>
                <a:r>
                  <a:rPr lang="en-US" altLang="en-US" sz="700" b="1" dirty="0">
                    <a:latin typeface="Montserrat" panose="00000500000000000000" pitchFamily="50" charset="0"/>
                  </a:rPr>
                  <a:t>if</a:t>
                </a:r>
                <a:r>
                  <a:rPr lang="zh-CN" altLang="en-US" sz="700" b="1" dirty="0">
                    <a:latin typeface="Montserrat" panose="00000500000000000000" pitchFamily="50" charset="0"/>
                  </a:rPr>
                  <a:t> </a:t>
                </a:r>
                <a:r>
                  <a:rPr lang="en-US" altLang="zh-CN" sz="700" b="1" dirty="0">
                    <a:latin typeface="Montserrat" panose="00000500000000000000" pitchFamily="50" charset="0"/>
                  </a:rPr>
                  <a:t>needed)</a:t>
                </a:r>
                <a:endParaRPr lang="en-GB" altLang="en-US" sz="700" dirty="0">
                  <a:latin typeface="Montserrat" panose="00000500000000000000" pitchFamily="50" charset="0"/>
                </a:endParaRPr>
              </a:p>
            </p:txBody>
          </p:sp>
          <p:cxnSp>
            <p:nvCxnSpPr>
              <p:cNvPr id="47" name="Straight Connector 114">
                <a:extLst>
                  <a:ext uri="{FF2B5EF4-FFF2-40B4-BE49-F238E27FC236}">
                    <a16:creationId xmlns:a16="http://schemas.microsoft.com/office/drawing/2014/main" id="{C0309FD0-5F05-4C06-AFE7-EB9A5F68C6E6}"/>
                  </a:ext>
                </a:extLst>
              </p:cNvPr>
              <p:cNvCxnSpPr>
                <a:cxnSpLocks noChangeShapeType="1"/>
              </p:cNvCxnSpPr>
              <p:nvPr/>
            </p:nvCxnSpPr>
            <p:spPr bwMode="auto">
              <a:xfrm>
                <a:off x="6888633" y="1509667"/>
                <a:ext cx="0" cy="4239348"/>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48" name="Rectangle 12">
                <a:extLst>
                  <a:ext uri="{FF2B5EF4-FFF2-40B4-BE49-F238E27FC236}">
                    <a16:creationId xmlns:a16="http://schemas.microsoft.com/office/drawing/2014/main" id="{A8A2644B-B6FF-4502-B2D7-6CD438FB937B}"/>
                  </a:ext>
                </a:extLst>
              </p:cNvPr>
              <p:cNvSpPr>
                <a:spLocks noChangeArrowheads="1"/>
              </p:cNvSpPr>
              <p:nvPr/>
            </p:nvSpPr>
            <p:spPr bwMode="auto">
              <a:xfrm>
                <a:off x="6161827" y="5869523"/>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SA5#170</a:t>
                </a:r>
              </a:p>
              <a:p>
                <a:pPr algn="ctr">
                  <a:spcBef>
                    <a:spcPct val="0"/>
                  </a:spcBef>
                  <a:buFontTx/>
                  <a:buNone/>
                </a:pPr>
                <a:r>
                  <a:rPr lang="en-GB" altLang="en-US" sz="1000" dirty="0">
                    <a:solidFill>
                      <a:srgbClr val="C00000"/>
                    </a:solidFill>
                    <a:latin typeface="Montserrat" panose="00000500000000000000" pitchFamily="2" charset="0"/>
                  </a:rPr>
                  <a:t>Nov.</a:t>
                </a:r>
              </a:p>
            </p:txBody>
          </p:sp>
          <p:cxnSp>
            <p:nvCxnSpPr>
              <p:cNvPr id="49" name="Straight Connector 114">
                <a:extLst>
                  <a:ext uri="{FF2B5EF4-FFF2-40B4-BE49-F238E27FC236}">
                    <a16:creationId xmlns:a16="http://schemas.microsoft.com/office/drawing/2014/main" id="{79BAC5A5-D9DF-43AB-9F6F-E9B035261135}"/>
                  </a:ext>
                </a:extLst>
              </p:cNvPr>
              <p:cNvCxnSpPr>
                <a:cxnSpLocks noChangeShapeType="1"/>
              </p:cNvCxnSpPr>
              <p:nvPr/>
            </p:nvCxnSpPr>
            <p:spPr bwMode="auto">
              <a:xfrm>
                <a:off x="7742862" y="1509667"/>
                <a:ext cx="0" cy="4076547"/>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50" name="Rectangle 12">
                <a:extLst>
                  <a:ext uri="{FF2B5EF4-FFF2-40B4-BE49-F238E27FC236}">
                    <a16:creationId xmlns:a16="http://schemas.microsoft.com/office/drawing/2014/main" id="{EC4A994E-1BFE-4A1D-B419-46E16F5FD82F}"/>
                  </a:ext>
                </a:extLst>
              </p:cNvPr>
              <p:cNvSpPr>
                <a:spLocks noChangeArrowheads="1"/>
              </p:cNvSpPr>
              <p:nvPr/>
            </p:nvSpPr>
            <p:spPr bwMode="auto">
              <a:xfrm>
                <a:off x="7042756" y="5533402"/>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SA5#171</a:t>
                </a:r>
              </a:p>
              <a:p>
                <a:pPr algn="ctr">
                  <a:spcBef>
                    <a:spcPct val="0"/>
                  </a:spcBef>
                  <a:buFontTx/>
                  <a:buNone/>
                </a:pPr>
                <a:r>
                  <a:rPr lang="en-GB" altLang="en-US" sz="1000" dirty="0">
                    <a:solidFill>
                      <a:srgbClr val="C00000"/>
                    </a:solidFill>
                    <a:latin typeface="Montserrat" panose="00000500000000000000" pitchFamily="2" charset="0"/>
                  </a:rPr>
                  <a:t>Feb.</a:t>
                </a:r>
              </a:p>
            </p:txBody>
          </p:sp>
          <p:sp>
            <p:nvSpPr>
              <p:cNvPr id="51" name="Rectangle 50">
                <a:extLst>
                  <a:ext uri="{FF2B5EF4-FFF2-40B4-BE49-F238E27FC236}">
                    <a16:creationId xmlns:a16="http://schemas.microsoft.com/office/drawing/2014/main" id="{2EA2FDB4-1B6E-485F-8E71-9825F7413EC7}"/>
                  </a:ext>
                </a:extLst>
              </p:cNvPr>
              <p:cNvSpPr/>
              <p:nvPr/>
            </p:nvSpPr>
            <p:spPr bwMode="auto">
              <a:xfrm>
                <a:off x="7336077" y="5148524"/>
                <a:ext cx="53108" cy="278396"/>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Arial" charset="0"/>
                </a:endParaRPr>
              </a:p>
            </p:txBody>
          </p:sp>
          <p:sp>
            <p:nvSpPr>
              <p:cNvPr id="52" name="Rectangle 51">
                <a:extLst>
                  <a:ext uri="{FF2B5EF4-FFF2-40B4-BE49-F238E27FC236}">
                    <a16:creationId xmlns:a16="http://schemas.microsoft.com/office/drawing/2014/main" id="{8A0C6B88-1423-42FF-8CFF-F04C4D4F3C1F}"/>
                  </a:ext>
                </a:extLst>
              </p:cNvPr>
              <p:cNvSpPr/>
              <p:nvPr/>
            </p:nvSpPr>
            <p:spPr bwMode="auto">
              <a:xfrm>
                <a:off x="7426197" y="5148524"/>
                <a:ext cx="53108" cy="278396"/>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Arial" charset="0"/>
                </a:endParaRPr>
              </a:p>
            </p:txBody>
          </p:sp>
          <p:sp>
            <p:nvSpPr>
              <p:cNvPr id="53" name="Rectangle 52">
                <a:extLst>
                  <a:ext uri="{FF2B5EF4-FFF2-40B4-BE49-F238E27FC236}">
                    <a16:creationId xmlns:a16="http://schemas.microsoft.com/office/drawing/2014/main" id="{9CC6683E-1F1D-443F-938B-58AF290A2290}"/>
                  </a:ext>
                </a:extLst>
              </p:cNvPr>
              <p:cNvSpPr/>
              <p:nvPr/>
            </p:nvSpPr>
            <p:spPr bwMode="auto">
              <a:xfrm>
                <a:off x="7525136" y="5148524"/>
                <a:ext cx="53108" cy="278396"/>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Arial" charset="0"/>
                </a:endParaRPr>
              </a:p>
            </p:txBody>
          </p:sp>
          <p:sp>
            <p:nvSpPr>
              <p:cNvPr id="54" name="Rectangle 12">
                <a:extLst>
                  <a:ext uri="{FF2B5EF4-FFF2-40B4-BE49-F238E27FC236}">
                    <a16:creationId xmlns:a16="http://schemas.microsoft.com/office/drawing/2014/main" id="{C39046D7-ADAF-42F0-9BED-88146E6ED807}"/>
                  </a:ext>
                </a:extLst>
              </p:cNvPr>
              <p:cNvSpPr>
                <a:spLocks noChangeArrowheads="1"/>
              </p:cNvSpPr>
              <p:nvPr/>
            </p:nvSpPr>
            <p:spPr bwMode="auto">
              <a:xfrm>
                <a:off x="3894605" y="5869523"/>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SA5#166</a:t>
                </a:r>
              </a:p>
              <a:p>
                <a:pPr algn="ctr">
                  <a:spcBef>
                    <a:spcPct val="0"/>
                  </a:spcBef>
                  <a:buFontTx/>
                  <a:buNone/>
                </a:pPr>
                <a:r>
                  <a:rPr lang="en-GB" altLang="en-US" sz="1000" dirty="0">
                    <a:solidFill>
                      <a:srgbClr val="C00000"/>
                    </a:solidFill>
                    <a:latin typeface="Montserrat" panose="00000500000000000000" pitchFamily="2" charset="0"/>
                  </a:rPr>
                  <a:t>Apr.</a:t>
                </a:r>
              </a:p>
            </p:txBody>
          </p:sp>
          <p:cxnSp>
            <p:nvCxnSpPr>
              <p:cNvPr id="55" name="Straight Connector 114">
                <a:extLst>
                  <a:ext uri="{FF2B5EF4-FFF2-40B4-BE49-F238E27FC236}">
                    <a16:creationId xmlns:a16="http://schemas.microsoft.com/office/drawing/2014/main" id="{7AD49825-8C56-407F-AEC5-A48F6568BAE4}"/>
                  </a:ext>
                </a:extLst>
              </p:cNvPr>
              <p:cNvCxnSpPr>
                <a:cxnSpLocks noChangeShapeType="1"/>
              </p:cNvCxnSpPr>
              <p:nvPr/>
            </p:nvCxnSpPr>
            <p:spPr bwMode="auto">
              <a:xfrm flipH="1">
                <a:off x="4588522" y="1509667"/>
                <a:ext cx="15890" cy="4239348"/>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56" name="Rectangle 12">
                <a:extLst>
                  <a:ext uri="{FF2B5EF4-FFF2-40B4-BE49-F238E27FC236}">
                    <a16:creationId xmlns:a16="http://schemas.microsoft.com/office/drawing/2014/main" id="{2D0071A0-50D8-4208-9D1F-2A1CA3819F4A}"/>
                  </a:ext>
                </a:extLst>
              </p:cNvPr>
              <p:cNvSpPr>
                <a:spLocks noChangeArrowheads="1"/>
              </p:cNvSpPr>
              <p:nvPr/>
            </p:nvSpPr>
            <p:spPr bwMode="auto">
              <a:xfrm>
                <a:off x="5758649" y="5533401"/>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SA5#169</a:t>
                </a:r>
              </a:p>
              <a:p>
                <a:pPr algn="ctr">
                  <a:spcBef>
                    <a:spcPct val="0"/>
                  </a:spcBef>
                  <a:buFontTx/>
                  <a:buNone/>
                </a:pPr>
                <a:r>
                  <a:rPr lang="en-GB" altLang="en-US" sz="1000" dirty="0">
                    <a:solidFill>
                      <a:srgbClr val="C00000"/>
                    </a:solidFill>
                    <a:latin typeface="Montserrat" panose="00000500000000000000" pitchFamily="2" charset="0"/>
                  </a:rPr>
                  <a:t>Oct.</a:t>
                </a:r>
              </a:p>
            </p:txBody>
          </p:sp>
          <p:cxnSp>
            <p:nvCxnSpPr>
              <p:cNvPr id="57" name="Straight Connector 114">
                <a:extLst>
                  <a:ext uri="{FF2B5EF4-FFF2-40B4-BE49-F238E27FC236}">
                    <a16:creationId xmlns:a16="http://schemas.microsoft.com/office/drawing/2014/main" id="{4853A7A2-3E66-4B47-884A-D11BEC249DA1}"/>
                  </a:ext>
                </a:extLst>
              </p:cNvPr>
              <p:cNvCxnSpPr>
                <a:cxnSpLocks noChangeShapeType="1"/>
              </p:cNvCxnSpPr>
              <p:nvPr/>
            </p:nvCxnSpPr>
            <p:spPr bwMode="auto">
              <a:xfrm>
                <a:off x="6505835" y="1509667"/>
                <a:ext cx="0" cy="3904514"/>
              </a:xfrm>
              <a:prstGeom prst="line">
                <a:avLst/>
              </a:prstGeom>
              <a:ln w="9525">
                <a:headEnd/>
                <a:tailEnd/>
              </a:ln>
            </p:spPr>
            <p:style>
              <a:lnRef idx="2">
                <a:schemeClr val="dk1"/>
              </a:lnRef>
              <a:fillRef idx="0">
                <a:schemeClr val="dk1"/>
              </a:fillRef>
              <a:effectRef idx="1">
                <a:schemeClr val="dk1"/>
              </a:effectRef>
              <a:fontRef idx="minor">
                <a:schemeClr val="tx1"/>
              </a:fontRef>
            </p:style>
          </p:cxnSp>
          <p:sp>
            <p:nvSpPr>
              <p:cNvPr id="58" name="Chevron 60">
                <a:extLst>
                  <a:ext uri="{FF2B5EF4-FFF2-40B4-BE49-F238E27FC236}">
                    <a16:creationId xmlns:a16="http://schemas.microsoft.com/office/drawing/2014/main" id="{F26C436C-0BF9-4BC2-9C93-FDC783F55DF1}"/>
                  </a:ext>
                </a:extLst>
              </p:cNvPr>
              <p:cNvSpPr/>
              <p:nvPr/>
            </p:nvSpPr>
            <p:spPr bwMode="auto">
              <a:xfrm>
                <a:off x="2655362" y="1691264"/>
                <a:ext cx="5652461" cy="4189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b="1" dirty="0">
                    <a:solidFill>
                      <a:srgbClr val="FF0000"/>
                    </a:solidFill>
                    <a:latin typeface="Montserrat" panose="00000500000000000000" pitchFamily="50" charset="0"/>
                    <a:ea typeface="ＭＳ Ｐゴシック" charset="-128"/>
                  </a:rPr>
                  <a:t> </a:t>
                </a:r>
                <a:r>
                  <a:rPr lang="fr-FR" b="1" dirty="0">
                    <a:solidFill>
                      <a:srgbClr val="5BA4B8"/>
                    </a:solidFill>
                    <a:latin typeface="Montserrat" panose="00000500000000000000" pitchFamily="50" charset="0"/>
                    <a:ea typeface="ＭＳ Ｐゴシック" charset="-128"/>
                  </a:rPr>
                  <a:t>_____  </a:t>
                </a:r>
              </a:p>
            </p:txBody>
          </p:sp>
          <p:sp>
            <p:nvSpPr>
              <p:cNvPr id="59" name="TextBox 58">
                <a:extLst>
                  <a:ext uri="{FF2B5EF4-FFF2-40B4-BE49-F238E27FC236}">
                    <a16:creationId xmlns:a16="http://schemas.microsoft.com/office/drawing/2014/main" id="{F98AE44F-D50D-4C6E-A98A-01784EE49547}"/>
                  </a:ext>
                </a:extLst>
              </p:cNvPr>
              <p:cNvSpPr txBox="1"/>
              <p:nvPr/>
            </p:nvSpPr>
            <p:spPr>
              <a:xfrm>
                <a:off x="3429844" y="1715474"/>
                <a:ext cx="3362460" cy="356726"/>
              </a:xfrm>
              <a:prstGeom prst="rect">
                <a:avLst/>
              </a:prstGeom>
              <a:noFill/>
            </p:spPr>
            <p:txBody>
              <a:bodyPr wrap="square" rtlCol="0">
                <a:spAutoFit/>
              </a:bodyPr>
              <a:lstStyle/>
              <a:p>
                <a:r>
                  <a:rPr lang="en-GB" sz="1400" dirty="0">
                    <a:solidFill>
                      <a:srgbClr val="FF0000"/>
                    </a:solidFill>
                  </a:rPr>
                  <a:t>FS_6G_</a:t>
                </a:r>
                <a:r>
                  <a:rPr lang="en-US" altLang="zh-CN" sz="1400" dirty="0">
                    <a:solidFill>
                      <a:srgbClr val="FF0000"/>
                    </a:solidFill>
                  </a:rPr>
                  <a:t>OAM/FS_6G_CH</a:t>
                </a:r>
                <a:endParaRPr lang="en-GB" sz="200" dirty="0"/>
              </a:p>
            </p:txBody>
          </p:sp>
          <p:sp>
            <p:nvSpPr>
              <p:cNvPr id="60" name="Chevron 60">
                <a:extLst>
                  <a:ext uri="{FF2B5EF4-FFF2-40B4-BE49-F238E27FC236}">
                    <a16:creationId xmlns:a16="http://schemas.microsoft.com/office/drawing/2014/main" id="{9D77B819-483B-4E1F-BEAA-D3BE42392B82}"/>
                  </a:ext>
                </a:extLst>
              </p:cNvPr>
              <p:cNvSpPr/>
              <p:nvPr/>
            </p:nvSpPr>
            <p:spPr bwMode="auto">
              <a:xfrm>
                <a:off x="8095204" y="1691264"/>
                <a:ext cx="747092" cy="4189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b="1" dirty="0">
                  <a:solidFill>
                    <a:srgbClr val="5BA4B8"/>
                  </a:solidFill>
                  <a:latin typeface="Montserrat" panose="00000500000000000000" pitchFamily="50" charset="0"/>
                  <a:ea typeface="ＭＳ Ｐゴシック" charset="-128"/>
                </a:endParaRPr>
              </a:p>
            </p:txBody>
          </p:sp>
          <p:sp>
            <p:nvSpPr>
              <p:cNvPr id="61" name="Rectangle 60">
                <a:extLst>
                  <a:ext uri="{FF2B5EF4-FFF2-40B4-BE49-F238E27FC236}">
                    <a16:creationId xmlns:a16="http://schemas.microsoft.com/office/drawing/2014/main" id="{2121C554-5E27-4D70-97C7-0F9414E726A7}"/>
                  </a:ext>
                </a:extLst>
              </p:cNvPr>
              <p:cNvSpPr/>
              <p:nvPr/>
            </p:nvSpPr>
            <p:spPr bwMode="auto">
              <a:xfrm>
                <a:off x="8316422" y="1691264"/>
                <a:ext cx="53108" cy="418913"/>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Arial" charset="0"/>
                </a:endParaRPr>
              </a:p>
            </p:txBody>
          </p:sp>
          <p:sp>
            <p:nvSpPr>
              <p:cNvPr id="62" name="Rectangle 61">
                <a:extLst>
                  <a:ext uri="{FF2B5EF4-FFF2-40B4-BE49-F238E27FC236}">
                    <a16:creationId xmlns:a16="http://schemas.microsoft.com/office/drawing/2014/main" id="{405EC770-4027-4C1B-8E15-8F75511B0E3F}"/>
                  </a:ext>
                </a:extLst>
              </p:cNvPr>
              <p:cNvSpPr/>
              <p:nvPr/>
            </p:nvSpPr>
            <p:spPr bwMode="auto">
              <a:xfrm>
                <a:off x="8404956" y="1691264"/>
                <a:ext cx="53108" cy="418913"/>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Arial" charset="0"/>
                </a:endParaRPr>
              </a:p>
            </p:txBody>
          </p:sp>
          <p:sp>
            <p:nvSpPr>
              <p:cNvPr id="63" name="Rectangle 62">
                <a:extLst>
                  <a:ext uri="{FF2B5EF4-FFF2-40B4-BE49-F238E27FC236}">
                    <a16:creationId xmlns:a16="http://schemas.microsoft.com/office/drawing/2014/main" id="{621F4F7F-93B7-401E-B2D3-B08D94E4E6D7}"/>
                  </a:ext>
                </a:extLst>
              </p:cNvPr>
              <p:cNvSpPr/>
              <p:nvPr/>
            </p:nvSpPr>
            <p:spPr bwMode="auto">
              <a:xfrm>
                <a:off x="8485906" y="1691264"/>
                <a:ext cx="53108" cy="418913"/>
              </a:xfrm>
              <a:prstGeom prst="rect">
                <a:avLst/>
              </a:prstGeom>
              <a:solidFill>
                <a:schemeClr val="bg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050">
                  <a:latin typeface="Arial" charset="0"/>
                </a:endParaRPr>
              </a:p>
            </p:txBody>
          </p:sp>
          <p:sp>
            <p:nvSpPr>
              <p:cNvPr id="64" name="TextBox 1">
                <a:extLst>
                  <a:ext uri="{FF2B5EF4-FFF2-40B4-BE49-F238E27FC236}">
                    <a16:creationId xmlns:a16="http://schemas.microsoft.com/office/drawing/2014/main" id="{450DD2DE-1337-4DD6-9802-51212933E0DE}"/>
                  </a:ext>
                </a:extLst>
              </p:cNvPr>
              <p:cNvSpPr txBox="1">
                <a:spLocks noChangeArrowheads="1"/>
              </p:cNvSpPr>
              <p:nvPr/>
            </p:nvSpPr>
            <p:spPr bwMode="auto">
              <a:xfrm>
                <a:off x="2176968" y="2212867"/>
                <a:ext cx="840554" cy="356726"/>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SA5 </a:t>
                </a:r>
                <a:r>
                  <a:rPr lang="en-US" altLang="zh-CN" sz="700" b="1" dirty="0">
                    <a:latin typeface="Montserrat" panose="00000500000000000000" pitchFamily="50" charset="0"/>
                  </a:rPr>
                  <a:t>CH</a:t>
                </a:r>
                <a:r>
                  <a:rPr lang="en-GB" altLang="en-US" sz="700" b="1" dirty="0">
                    <a:latin typeface="Montserrat" panose="00000500000000000000" pitchFamily="50" charset="0"/>
                  </a:rPr>
                  <a:t> SID approved</a:t>
                </a:r>
                <a:endParaRPr lang="en-GB" altLang="en-US" sz="700" dirty="0">
                  <a:latin typeface="Montserrat" panose="00000500000000000000" pitchFamily="50" charset="0"/>
                </a:endParaRPr>
              </a:p>
            </p:txBody>
          </p:sp>
          <p:sp>
            <p:nvSpPr>
              <p:cNvPr id="65" name="TextBox 1">
                <a:extLst>
                  <a:ext uri="{FF2B5EF4-FFF2-40B4-BE49-F238E27FC236}">
                    <a16:creationId xmlns:a16="http://schemas.microsoft.com/office/drawing/2014/main" id="{913D1B95-4D5D-45DD-BE83-294B48197E93}"/>
                  </a:ext>
                </a:extLst>
              </p:cNvPr>
              <p:cNvSpPr txBox="1">
                <a:spLocks noChangeArrowheads="1"/>
              </p:cNvSpPr>
              <p:nvPr/>
            </p:nvSpPr>
            <p:spPr bwMode="auto">
              <a:xfrm>
                <a:off x="6551367" y="3001323"/>
                <a:ext cx="871974" cy="1934620"/>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Last meeting for new solution proposals</a:t>
                </a:r>
              </a:p>
              <a:p>
                <a:pPr algn="ctr">
                  <a:defRPr/>
                </a:pPr>
                <a:endParaRPr lang="en-GB" altLang="en-US" sz="700" b="1" dirty="0">
                  <a:latin typeface="Montserrat" panose="00000500000000000000" pitchFamily="50" charset="0"/>
                </a:endParaRPr>
              </a:p>
              <a:p>
                <a:pPr algn="ctr">
                  <a:defRPr/>
                </a:pPr>
                <a:r>
                  <a:rPr lang="en-GB" altLang="en-US" sz="700" b="1" dirty="0">
                    <a:latin typeface="Montserrat" panose="00000500000000000000" pitchFamily="50" charset="0"/>
                  </a:rPr>
                  <a:t>CP#3: Check </a:t>
                </a:r>
                <a:r>
                  <a:rPr lang="en-US" altLang="zh-CN" sz="700" b="1" dirty="0">
                    <a:latin typeface="Montserrat" panose="00000500000000000000" pitchFamily="50" charset="0"/>
                  </a:rPr>
                  <a:t>per WT</a:t>
                </a:r>
                <a:r>
                  <a:rPr lang="en-GB" altLang="en-US" sz="700" b="1" dirty="0">
                    <a:latin typeface="Montserrat" panose="00000500000000000000" pitchFamily="50" charset="0"/>
                  </a:rPr>
                  <a:t> </a:t>
                </a:r>
                <a:r>
                  <a:rPr lang="en-GB" altLang="en-US" sz="700" b="1" dirty="0" err="1">
                    <a:latin typeface="Montserrat" panose="00000500000000000000" pitchFamily="50" charset="0"/>
                  </a:rPr>
                  <a:t>coord</a:t>
                </a:r>
                <a:r>
                  <a:rPr lang="en-GB" altLang="en-US" sz="700" b="1" dirty="0">
                    <a:latin typeface="Montserrat" panose="00000500000000000000" pitchFamily="50" charset="0"/>
                  </a:rPr>
                  <a:t>.  with other WGs (</a:t>
                </a:r>
                <a:r>
                  <a:rPr lang="en-GB" altLang="en-US" sz="700" b="1">
                    <a:latin typeface="Montserrat" panose="00000500000000000000" pitchFamily="50" charset="0"/>
                  </a:rPr>
                  <a:t>if needed)</a:t>
                </a:r>
                <a:endParaRPr lang="en-GB" altLang="en-US" sz="700" dirty="0">
                  <a:latin typeface="Montserrat" panose="00000500000000000000" pitchFamily="50" charset="0"/>
                </a:endParaRPr>
              </a:p>
            </p:txBody>
          </p:sp>
          <p:sp>
            <p:nvSpPr>
              <p:cNvPr id="66" name="TextBox 1">
                <a:extLst>
                  <a:ext uri="{FF2B5EF4-FFF2-40B4-BE49-F238E27FC236}">
                    <a16:creationId xmlns:a16="http://schemas.microsoft.com/office/drawing/2014/main" id="{1AB5B2D1-56DD-41D0-ADAF-FD5767A5A9B1}"/>
                  </a:ext>
                </a:extLst>
              </p:cNvPr>
              <p:cNvSpPr txBox="1">
                <a:spLocks noChangeArrowheads="1"/>
              </p:cNvSpPr>
              <p:nvPr/>
            </p:nvSpPr>
            <p:spPr bwMode="auto">
              <a:xfrm>
                <a:off x="3142358" y="2376024"/>
                <a:ext cx="849414" cy="623226"/>
              </a:xfrm>
              <a:prstGeom prst="rect">
                <a:avLst/>
              </a:prstGeom>
              <a:solidFill>
                <a:schemeClr val="bg1"/>
              </a:solidFill>
              <a:ln w="3175">
                <a:solidFill>
                  <a:schemeClr val="accent1"/>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US" altLang="zh-CN" sz="700" b="1" dirty="0">
                    <a:latin typeface="Montserrat" panose="00000500000000000000" pitchFamily="50" charset="0"/>
                  </a:rPr>
                  <a:t>Target </a:t>
                </a:r>
                <a:r>
                  <a:rPr lang="en-GB" altLang="en-US" sz="700" b="1" dirty="0">
                    <a:latin typeface="Montserrat" panose="00000500000000000000" pitchFamily="50" charset="0"/>
                  </a:rPr>
                  <a:t>SA5 </a:t>
                </a:r>
                <a:r>
                  <a:rPr lang="en-US" altLang="zh-CN" sz="700" b="1" dirty="0">
                    <a:latin typeface="Montserrat" panose="00000500000000000000" pitchFamily="50" charset="0"/>
                  </a:rPr>
                  <a:t>OAM</a:t>
                </a:r>
                <a:r>
                  <a:rPr lang="en-GB" altLang="en-US" sz="700" b="1" dirty="0">
                    <a:latin typeface="Montserrat" panose="00000500000000000000" pitchFamily="50" charset="0"/>
                  </a:rPr>
                  <a:t> SID approval</a:t>
                </a:r>
                <a:endParaRPr lang="en-GB" altLang="en-US" sz="700" dirty="0">
                  <a:latin typeface="Montserrat" panose="00000500000000000000" pitchFamily="50" charset="0"/>
                </a:endParaRPr>
              </a:p>
            </p:txBody>
          </p:sp>
          <p:sp>
            <p:nvSpPr>
              <p:cNvPr id="67" name="Rectangle 12">
                <a:extLst>
                  <a:ext uri="{FF2B5EF4-FFF2-40B4-BE49-F238E27FC236}">
                    <a16:creationId xmlns:a16="http://schemas.microsoft.com/office/drawing/2014/main" id="{ED980F06-4337-45AC-BB54-7812494D6952}"/>
                  </a:ext>
                </a:extLst>
              </p:cNvPr>
              <p:cNvSpPr>
                <a:spLocks noChangeArrowheads="1"/>
              </p:cNvSpPr>
              <p:nvPr/>
            </p:nvSpPr>
            <p:spPr bwMode="auto">
              <a:xfrm>
                <a:off x="7541057" y="5898471"/>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SA5#172</a:t>
                </a:r>
              </a:p>
              <a:p>
                <a:pPr algn="ctr">
                  <a:spcBef>
                    <a:spcPct val="0"/>
                  </a:spcBef>
                  <a:buFontTx/>
                  <a:buNone/>
                </a:pPr>
                <a:r>
                  <a:rPr lang="en-GB" altLang="en-US" sz="1000" dirty="0">
                    <a:solidFill>
                      <a:srgbClr val="C00000"/>
                    </a:solidFill>
                    <a:latin typeface="Montserrat" panose="00000500000000000000" pitchFamily="2" charset="0"/>
                  </a:rPr>
                  <a:t>Apr.</a:t>
                </a:r>
              </a:p>
            </p:txBody>
          </p:sp>
          <p:sp>
            <p:nvSpPr>
              <p:cNvPr id="68" name="Rectangle 12">
                <a:extLst>
                  <a:ext uri="{FF2B5EF4-FFF2-40B4-BE49-F238E27FC236}">
                    <a16:creationId xmlns:a16="http://schemas.microsoft.com/office/drawing/2014/main" id="{DE25EFDA-B133-46FA-B236-7D65B57E8CDE}"/>
                  </a:ext>
                </a:extLst>
              </p:cNvPr>
              <p:cNvSpPr>
                <a:spLocks noChangeArrowheads="1"/>
              </p:cNvSpPr>
              <p:nvPr/>
            </p:nvSpPr>
            <p:spPr bwMode="auto">
              <a:xfrm>
                <a:off x="7856428" y="5528722"/>
                <a:ext cx="1481326" cy="4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SA5#173</a:t>
                </a:r>
              </a:p>
              <a:p>
                <a:pPr algn="ctr">
                  <a:spcBef>
                    <a:spcPct val="0"/>
                  </a:spcBef>
                  <a:buFontTx/>
                  <a:buNone/>
                </a:pPr>
                <a:r>
                  <a:rPr lang="en-GB" altLang="en-US" sz="1000" dirty="0">
                    <a:solidFill>
                      <a:srgbClr val="C00000"/>
                    </a:solidFill>
                    <a:latin typeface="Montserrat" panose="00000500000000000000" pitchFamily="2" charset="0"/>
                  </a:rPr>
                  <a:t>May</a:t>
                </a:r>
              </a:p>
            </p:txBody>
          </p:sp>
          <p:sp>
            <p:nvSpPr>
              <p:cNvPr id="69" name="TextBox 1">
                <a:extLst>
                  <a:ext uri="{FF2B5EF4-FFF2-40B4-BE49-F238E27FC236}">
                    <a16:creationId xmlns:a16="http://schemas.microsoft.com/office/drawing/2014/main" id="{944FDD65-39FA-434B-AC53-B6F237097374}"/>
                  </a:ext>
                </a:extLst>
              </p:cNvPr>
              <p:cNvSpPr txBox="1">
                <a:spLocks noChangeArrowheads="1"/>
              </p:cNvSpPr>
              <p:nvPr/>
            </p:nvSpPr>
            <p:spPr bwMode="auto">
              <a:xfrm>
                <a:off x="7589501" y="3792905"/>
                <a:ext cx="1518511" cy="942789"/>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TBD whether </a:t>
                </a:r>
                <a:r>
                  <a:rPr lang="en-US" altLang="en-US" sz="700" b="1" dirty="0">
                    <a:latin typeface="Montserrat" panose="00000500000000000000" pitchFamily="50" charset="0"/>
                  </a:rPr>
                  <a:t>to</a:t>
                </a:r>
                <a:r>
                  <a:rPr lang="zh-CN" altLang="en-US" sz="700" b="1" dirty="0">
                    <a:latin typeface="Montserrat" panose="00000500000000000000" pitchFamily="50" charset="0"/>
                  </a:rPr>
                  <a:t> </a:t>
                </a:r>
                <a:r>
                  <a:rPr lang="en-US" altLang="zh-CN" sz="700" b="1" dirty="0">
                    <a:latin typeface="Montserrat" panose="00000500000000000000" pitchFamily="50" charset="0"/>
                  </a:rPr>
                  <a:t>complete</a:t>
                </a:r>
                <a:r>
                  <a:rPr lang="zh-CN" altLang="en-US" sz="700" b="1" dirty="0">
                    <a:latin typeface="Montserrat" panose="00000500000000000000" pitchFamily="50" charset="0"/>
                  </a:rPr>
                  <a:t> </a:t>
                </a:r>
                <a:r>
                  <a:rPr lang="en-US" altLang="zh-CN" sz="700" b="1" dirty="0">
                    <a:latin typeface="Montserrat" panose="00000500000000000000" pitchFamily="50" charset="0"/>
                  </a:rPr>
                  <a:t>6G</a:t>
                </a:r>
                <a:r>
                  <a:rPr lang="zh-CN" altLang="en-US" sz="700" b="1" dirty="0">
                    <a:latin typeface="Montserrat" panose="00000500000000000000" pitchFamily="50" charset="0"/>
                  </a:rPr>
                  <a:t> </a:t>
                </a:r>
                <a:r>
                  <a:rPr lang="en-US" altLang="zh-CN" sz="700" b="1" dirty="0">
                    <a:latin typeface="Montserrat" panose="00000500000000000000" pitchFamily="50" charset="0"/>
                  </a:rPr>
                  <a:t>study</a:t>
                </a:r>
                <a:r>
                  <a:rPr lang="zh-CN" altLang="en-US" sz="700" b="1" dirty="0">
                    <a:latin typeface="Montserrat" panose="00000500000000000000" pitchFamily="50" charset="0"/>
                  </a:rPr>
                  <a:t> </a:t>
                </a:r>
                <a:r>
                  <a:rPr lang="en-GB" altLang="en-US" sz="700" b="1" dirty="0">
                    <a:latin typeface="Montserrat" panose="00000500000000000000" pitchFamily="50" charset="0"/>
                  </a:rPr>
                  <a:t>at SA5#171 or SA5#173:</a:t>
                </a:r>
                <a:endParaRPr lang="en-GB" altLang="en-US" sz="700" dirty="0">
                  <a:latin typeface="Montserrat" panose="00000500000000000000" pitchFamily="50" charset="0"/>
                </a:endParaRPr>
              </a:p>
              <a:p>
                <a:pPr algn="ctr">
                  <a:defRPr/>
                </a:pPr>
                <a:r>
                  <a:rPr lang="en-GB" altLang="en-US" sz="700" b="1" dirty="0">
                    <a:latin typeface="Montserrat" panose="00000500000000000000" pitchFamily="50" charset="0"/>
                  </a:rPr>
                  <a:t>CP#4: conclusion and WID approval.</a:t>
                </a:r>
              </a:p>
            </p:txBody>
          </p:sp>
          <p:sp>
            <p:nvSpPr>
              <p:cNvPr id="70" name="Chevron 60">
                <a:extLst>
                  <a:ext uri="{FF2B5EF4-FFF2-40B4-BE49-F238E27FC236}">
                    <a16:creationId xmlns:a16="http://schemas.microsoft.com/office/drawing/2014/main" id="{0C2E612A-489B-48C1-858D-BD7F7972F41B}"/>
                  </a:ext>
                </a:extLst>
              </p:cNvPr>
              <p:cNvSpPr/>
              <p:nvPr/>
            </p:nvSpPr>
            <p:spPr bwMode="auto">
              <a:xfrm>
                <a:off x="8052557" y="5158768"/>
                <a:ext cx="1845807" cy="2512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dirty="0">
                    <a:latin typeface="Montserrat" panose="00000500000000000000" pitchFamily="50" charset="0"/>
                    <a:ea typeface="ＭＳ Ｐゴシック" charset="-128"/>
                  </a:rPr>
                  <a:t>     SA5 6G </a:t>
                </a:r>
                <a:r>
                  <a:rPr lang="fr-FR" dirty="0" err="1">
                    <a:latin typeface="Montserrat" panose="00000500000000000000" pitchFamily="50" charset="0"/>
                    <a:ea typeface="ＭＳ Ｐゴシック" charset="-128"/>
                  </a:rPr>
                  <a:t>Norm</a:t>
                </a:r>
                <a:r>
                  <a:rPr lang="fr-FR" dirty="0">
                    <a:latin typeface="Montserrat" panose="00000500000000000000" pitchFamily="50" charset="0"/>
                    <a:ea typeface="ＭＳ Ｐゴシック" charset="-128"/>
                  </a:rPr>
                  <a:t>.</a:t>
                </a:r>
                <a:endParaRPr lang="fr-FR" b="1" dirty="0">
                  <a:solidFill>
                    <a:srgbClr val="FF0000"/>
                  </a:solidFill>
                  <a:latin typeface="Montserrat" panose="00000500000000000000" pitchFamily="50" charset="0"/>
                  <a:ea typeface="ＭＳ Ｐゴシック" charset="-128"/>
                </a:endParaRPr>
              </a:p>
            </p:txBody>
          </p:sp>
          <p:sp>
            <p:nvSpPr>
              <p:cNvPr id="71" name="Rectangle 70">
                <a:extLst>
                  <a:ext uri="{FF2B5EF4-FFF2-40B4-BE49-F238E27FC236}">
                    <a16:creationId xmlns:a16="http://schemas.microsoft.com/office/drawing/2014/main" id="{8FEE3660-0DB6-464A-9ADE-910D1140191E}"/>
                  </a:ext>
                </a:extLst>
              </p:cNvPr>
              <p:cNvSpPr/>
              <p:nvPr/>
            </p:nvSpPr>
            <p:spPr bwMode="auto">
              <a:xfrm>
                <a:off x="8309061" y="5126855"/>
                <a:ext cx="58448" cy="302984"/>
              </a:xfrm>
              <a:prstGeom prst="rect">
                <a:avLst/>
              </a:prstGeom>
              <a:solidFill>
                <a:sysClr val="window" lastClr="FFFFF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Arial" charset="0"/>
                </a:endParaRPr>
              </a:p>
            </p:txBody>
          </p:sp>
          <p:sp>
            <p:nvSpPr>
              <p:cNvPr id="72" name="Rectangle 71">
                <a:extLst>
                  <a:ext uri="{FF2B5EF4-FFF2-40B4-BE49-F238E27FC236}">
                    <a16:creationId xmlns:a16="http://schemas.microsoft.com/office/drawing/2014/main" id="{96FA4452-F09D-4C3A-AF76-5F78D1360929}"/>
                  </a:ext>
                </a:extLst>
              </p:cNvPr>
              <p:cNvSpPr/>
              <p:nvPr/>
            </p:nvSpPr>
            <p:spPr bwMode="auto">
              <a:xfrm>
                <a:off x="8408242" y="5126855"/>
                <a:ext cx="58448" cy="302984"/>
              </a:xfrm>
              <a:prstGeom prst="rect">
                <a:avLst/>
              </a:prstGeom>
              <a:solidFill>
                <a:sysClr val="window" lastClr="FFFFF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Arial" charset="0"/>
                </a:endParaRPr>
              </a:p>
            </p:txBody>
          </p:sp>
          <p:sp>
            <p:nvSpPr>
              <p:cNvPr id="73" name="Rectangle 72">
                <a:extLst>
                  <a:ext uri="{FF2B5EF4-FFF2-40B4-BE49-F238E27FC236}">
                    <a16:creationId xmlns:a16="http://schemas.microsoft.com/office/drawing/2014/main" id="{EE7E5DEB-BD37-468C-821C-D6993DA1F11E}"/>
                  </a:ext>
                </a:extLst>
              </p:cNvPr>
              <p:cNvSpPr/>
              <p:nvPr/>
            </p:nvSpPr>
            <p:spPr bwMode="auto">
              <a:xfrm>
                <a:off x="8517130" y="5126855"/>
                <a:ext cx="58448" cy="302984"/>
              </a:xfrm>
              <a:prstGeom prst="rect">
                <a:avLst/>
              </a:prstGeom>
              <a:solidFill>
                <a:sysClr val="window" lastClr="FFFFF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Arial" charset="0"/>
                </a:endParaRPr>
              </a:p>
            </p:txBody>
          </p:sp>
          <p:sp>
            <p:nvSpPr>
              <p:cNvPr id="74" name="Thought Bubble: Cloud 73">
                <a:extLst>
                  <a:ext uri="{FF2B5EF4-FFF2-40B4-BE49-F238E27FC236}">
                    <a16:creationId xmlns:a16="http://schemas.microsoft.com/office/drawing/2014/main" id="{0B2E51C8-8085-447F-BDCB-57D2F912C0F6}"/>
                  </a:ext>
                </a:extLst>
              </p:cNvPr>
              <p:cNvSpPr/>
              <p:nvPr/>
            </p:nvSpPr>
            <p:spPr bwMode="auto">
              <a:xfrm>
                <a:off x="9481918" y="5134307"/>
                <a:ext cx="1049208" cy="292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900" dirty="0">
                  <a:latin typeface="Montserrat" panose="00000500000000000000" pitchFamily="50" charset="0"/>
                  <a:ea typeface="ＭＳ Ｐゴシック" charset="-128"/>
                </a:endParaRPr>
              </a:p>
            </p:txBody>
          </p:sp>
          <p:sp>
            <p:nvSpPr>
              <p:cNvPr id="75" name="TextBox 74">
                <a:extLst>
                  <a:ext uri="{FF2B5EF4-FFF2-40B4-BE49-F238E27FC236}">
                    <a16:creationId xmlns:a16="http://schemas.microsoft.com/office/drawing/2014/main" id="{58D14D71-4E90-4531-9894-EE75CBD9CE59}"/>
                  </a:ext>
                </a:extLst>
              </p:cNvPr>
              <p:cNvSpPr txBox="1"/>
              <p:nvPr/>
            </p:nvSpPr>
            <p:spPr>
              <a:xfrm>
                <a:off x="9396593" y="5141904"/>
                <a:ext cx="1179412" cy="267543"/>
              </a:xfrm>
              <a:prstGeom prst="rect">
                <a:avLst/>
              </a:prstGeom>
              <a:noFill/>
            </p:spPr>
            <p:txBody>
              <a:bodyPr wrap="square">
                <a:spAutoFit/>
              </a:bodyPr>
              <a:lstStyle/>
              <a:p>
                <a:pPr algn="ctr">
                  <a:defRPr/>
                </a:pPr>
                <a:r>
                  <a:rPr lang="fr-FR" sz="900" dirty="0">
                    <a:solidFill>
                      <a:schemeClr val="dk1"/>
                    </a:solidFill>
                    <a:latin typeface="Montserrat" panose="00000500000000000000" pitchFamily="50" charset="0"/>
                    <a:ea typeface="ＭＳ Ｐゴシック" charset="-128"/>
                  </a:rPr>
                  <a:t>TBD</a:t>
                </a:r>
              </a:p>
            </p:txBody>
          </p:sp>
        </p:grpSp>
      </p:grpSp>
    </p:spTree>
    <p:extLst>
      <p:ext uri="{BB962C8B-B14F-4D97-AF65-F5344CB8AC3E}">
        <p14:creationId xmlns:p14="http://schemas.microsoft.com/office/powerpoint/2010/main" val="390305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US" altLang="de-DE" sz="2800" b="1" dirty="0">
                <a:solidFill>
                  <a:schemeClr val="tx1"/>
                </a:solidFill>
              </a:rPr>
              <a:t>4) External SDOs interaction </a:t>
            </a:r>
            <a:br>
              <a:rPr lang="en-US" altLang="de-DE" sz="2800" b="1" dirty="0">
                <a:solidFill>
                  <a:schemeClr val="tx1"/>
                </a:solidFill>
              </a:rPr>
            </a:br>
            <a:r>
              <a:rPr lang="en-US" altLang="de-DE" sz="2800" b="1"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de-DE" altLang="en-US" sz="1800" dirty="0"/>
          </a:p>
          <a:p>
            <a:pPr marL="341313" indent="-341313" eaLnBrk="1" hangingPunct="1"/>
            <a:endParaRPr lang="en-US" altLang="de-DE" sz="1800" dirty="0"/>
          </a:p>
          <a:p>
            <a:pPr marL="341313" indent="-341313">
              <a:buFontTx/>
              <a:buNone/>
            </a:pPr>
            <a:endParaRPr lang="en-US" altLang="de-DE" dirty="0"/>
          </a:p>
          <a:p>
            <a:pPr marL="341313" indent="-341313" eaLnBrk="1" hangingPunct="1">
              <a:buFontTx/>
              <a:buNone/>
            </a:pPr>
            <a:endParaRPr lang="en-US" altLang="de-DE" dirty="0"/>
          </a:p>
          <a:p>
            <a:pPr marL="341313" indent="-34131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900" y="1289050"/>
            <a:ext cx="61722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1800" kern="0" dirty="0"/>
              <a:t>Coordination workshop with ETSI EE related to Multi-dimensional Energy Efficiency (Sep.2025)</a:t>
            </a:r>
          </a:p>
          <a:p>
            <a:pPr eaLnBrk="1" hangingPunct="1">
              <a:defRPr/>
            </a:pPr>
            <a:r>
              <a:rPr lang="en-US" sz="1800" kern="0" dirty="0"/>
              <a:t>Coordination workshop with </a:t>
            </a:r>
            <a:r>
              <a:rPr lang="en-US" altLang="zh-CN" sz="1800" kern="0" dirty="0"/>
              <a:t>TM Forum on network management/automation, intent-driven management &amp; AI management </a:t>
            </a:r>
            <a:r>
              <a:rPr lang="en-US" sz="1800" kern="0" dirty="0"/>
              <a:t>(</a:t>
            </a:r>
            <a:r>
              <a:rPr lang="en-US" altLang="zh-CN" sz="1800" kern="0" dirty="0"/>
              <a:t>planned)</a:t>
            </a:r>
            <a:endParaRPr lang="en-US" sz="1800" kern="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altLang="de-DE" sz="2800" b="1" dirty="0">
                <a:solidFill>
                  <a:schemeClr val="tx1"/>
                </a:solidFill>
              </a:rPr>
              <a:t>5) Collected Items requiring action from SA</a:t>
            </a:r>
            <a:endParaRPr lang="de-DE" altLang="de-DE" sz="2800" b="1" dirty="0">
              <a:solidFill>
                <a:schemeClr val="tx1"/>
              </a:solidFill>
            </a:endParaRPr>
          </a:p>
        </p:txBody>
      </p:sp>
      <p:sp>
        <p:nvSpPr>
          <p:cNvPr id="5" name="Rectangle 3">
            <a:extLst>
              <a:ext uri="{FF2B5EF4-FFF2-40B4-BE49-F238E27FC236}">
                <a16:creationId xmlns:a16="http://schemas.microsoft.com/office/drawing/2014/main" id="{8A006559-01ED-433F-A4CD-6C382205E687}"/>
              </a:ext>
            </a:extLst>
          </p:cNvPr>
          <p:cNvSpPr txBox="1">
            <a:spLocks/>
          </p:cNvSpPr>
          <p:nvPr/>
        </p:nvSpPr>
        <p:spPr bwMode="auto">
          <a:xfrm>
            <a:off x="596900" y="1289050"/>
            <a:ext cx="802894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LS reply to IETF TEAS: SA5 kindly requests SA to consolidate inputs from SA5, and provide response to the IETF TEAS WG.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0550" y="866216"/>
            <a:ext cx="6256338" cy="382588"/>
          </a:xfrm>
        </p:spPr>
        <p:txBody>
          <a:bodyPr/>
          <a:lstStyle/>
          <a:p>
            <a:pPr eaLnBrk="1" hangingPunct="1">
              <a:defRPr/>
            </a:pPr>
            <a:r>
              <a:rPr lang="de-DE" altLang="de-DE" sz="1800" dirty="0"/>
              <a:t>New 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3590810612"/>
              </p:ext>
            </p:extLst>
          </p:nvPr>
        </p:nvGraphicFramePr>
        <p:xfrm>
          <a:off x="753126" y="1448709"/>
          <a:ext cx="7574008" cy="1928728"/>
        </p:xfrm>
        <a:graphic>
          <a:graphicData uri="http://schemas.openxmlformats.org/drawingml/2006/table">
            <a:tbl>
              <a:tblPr firstRow="1" firstCol="1" bandRow="1"/>
              <a:tblGrid>
                <a:gridCol w="836504">
                  <a:extLst>
                    <a:ext uri="{9D8B030D-6E8A-4147-A177-3AD203B41FA5}">
                      <a16:colId xmlns:a16="http://schemas.microsoft.com/office/drawing/2014/main" val="1465809038"/>
                    </a:ext>
                  </a:extLst>
                </a:gridCol>
                <a:gridCol w="720141">
                  <a:extLst>
                    <a:ext uri="{9D8B030D-6E8A-4147-A177-3AD203B41FA5}">
                      <a16:colId xmlns:a16="http://schemas.microsoft.com/office/drawing/2014/main" val="2428840547"/>
                    </a:ext>
                  </a:extLst>
                </a:gridCol>
                <a:gridCol w="2959856">
                  <a:extLst>
                    <a:ext uri="{9D8B030D-6E8A-4147-A177-3AD203B41FA5}">
                      <a16:colId xmlns:a16="http://schemas.microsoft.com/office/drawing/2014/main" val="3960836769"/>
                    </a:ext>
                  </a:extLst>
                </a:gridCol>
                <a:gridCol w="3057507">
                  <a:extLst>
                    <a:ext uri="{9D8B030D-6E8A-4147-A177-3AD203B41FA5}">
                      <a16:colId xmlns:a16="http://schemas.microsoft.com/office/drawing/2014/main" val="4267240105"/>
                    </a:ext>
                  </a:extLst>
                </a:gridCol>
              </a:tblGrid>
              <a:tr h="24000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a:effectLst/>
                          <a:latin typeface="Arial" panose="020B0604020202020204" pitchFamily="34" charset="0"/>
                          <a:ea typeface="Calibri" panose="020F0502020204030204" pitchFamily="34" charset="0"/>
                          <a:cs typeface="Arial" panose="020B0604020202020204" pitchFamily="34" charset="0"/>
                        </a:rPr>
                        <a:t>TSG SA </a:t>
                      </a:r>
                      <a:r>
                        <a:rPr lang="en-US" sz="1000" b="1" dirty="0" err="1">
                          <a:effectLst/>
                          <a:latin typeface="Arial" panose="020B0604020202020204" pitchFamily="34" charset="0"/>
                          <a:ea typeface="Calibri" panose="020F0502020204030204" pitchFamily="34" charset="0"/>
                          <a:cs typeface="Arial" panose="020B0604020202020204" pitchFamily="34" charset="0"/>
                        </a:rPr>
                        <a:t>TDoc</a:t>
                      </a:r>
                      <a:r>
                        <a:rPr lang="en-US" sz="1000" b="1" dirty="0">
                          <a:effectLst/>
                          <a:latin typeface="Arial" panose="020B0604020202020204" pitchFamily="34" charset="0"/>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Type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Title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Acronym</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176278">
                <a:tc>
                  <a:txBody>
                    <a:bodyPr/>
                    <a:lstStyle/>
                    <a:p>
                      <a:pPr marL="0" algn="l" defTabSz="914296" rtl="0" eaLnBrk="1" latinLnBrk="0" hangingPunct="1">
                        <a:spcAft>
                          <a:spcPts val="0"/>
                        </a:spcAft>
                      </a:pPr>
                      <a:r>
                        <a:rPr lang="en-US" sz="900" b="1" kern="1200" dirty="0">
                          <a:solidFill>
                            <a:schemeClr val="tx1"/>
                          </a:solidFill>
                          <a:effectLst/>
                          <a:latin typeface="Calibri" panose="020F0502020204030204" pitchFamily="34" charset="0"/>
                          <a:ea typeface="等线" panose="02010600030101010101" pitchFamily="2" charset="-122"/>
                          <a:cs typeface="宋体" panose="02010600030101010101" pitchFamily="2" charset="-122"/>
                        </a:rPr>
                        <a:t>SP-251367</a:t>
                      </a:r>
                      <a:endParaRPr lang="zh-CN" altLang="en-US" sz="900" b="1" kern="1200" dirty="0">
                        <a:solidFill>
                          <a:schemeClr val="tx1"/>
                        </a:solidFill>
                        <a:effectLst/>
                        <a:highlight>
                          <a:srgbClr val="FFFF00"/>
                        </a:highlight>
                        <a:latin typeface="Calibri" panose="020F0502020204030204" pitchFamily="34" charset="0"/>
                        <a:ea typeface="等线" panose="02010600030101010101" pitchFamily="2" charset="-122"/>
                        <a:cs typeface="宋体"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296" rtl="0" eaLnBrk="1" latinLnBrk="0" hangingPunct="1">
                        <a:lnSpc>
                          <a:spcPct val="107000"/>
                        </a:lnSpc>
                        <a:spcAft>
                          <a:spcPts val="0"/>
                        </a:spcAft>
                      </a:pPr>
                      <a:r>
                        <a:rPr lang="en-GB" sz="900" kern="1200" dirty="0">
                          <a:solidFill>
                            <a:schemeClr val="tx1"/>
                          </a:solidFill>
                          <a:effectLst/>
                          <a:latin typeface="Calibri" panose="020F0502020204030204" pitchFamily="34" charset="0"/>
                          <a:ea typeface="等线" panose="02010600030101010101" pitchFamily="2" charset="-122"/>
                          <a:cs typeface="+mn-cs"/>
                        </a:rPr>
                        <a:t>WID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a:effectLst/>
                          <a:latin typeface="Calibri" panose="020F0502020204030204" pitchFamily="34" charset="0"/>
                          <a:ea typeface="等线" panose="02010600030101010101" pitchFamily="2" charset="-122"/>
                          <a:cs typeface="宋体" panose="02010600030101010101" pitchFamily="2" charset="-122"/>
                        </a:rPr>
                        <a:t>New WID on Life Cycle Management (LCM) of NF Deployment</a:t>
                      </a:r>
                      <a:endParaRPr lang="zh-CN" sz="1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err="1">
                          <a:solidFill>
                            <a:srgbClr val="000000"/>
                          </a:solidFill>
                          <a:effectLst/>
                          <a:latin typeface="Calibri" panose="020F0502020204030204" pitchFamily="34" charset="0"/>
                          <a:ea typeface="等线" panose="02010600030101010101" pitchFamily="2" charset="-122"/>
                          <a:cs typeface="宋体" panose="02010600030101010101" pitchFamily="2" charset="-122"/>
                        </a:rPr>
                        <a:t>NF_Deployment_LCM</a:t>
                      </a:r>
                      <a:r>
                        <a:rPr lang="en-US" sz="900" dirty="0">
                          <a:solidFill>
                            <a:srgbClr val="000000"/>
                          </a:solidFill>
                          <a:effectLst/>
                          <a:latin typeface="Calibri" panose="020F0502020204030204" pitchFamily="34" charset="0"/>
                          <a:ea typeface="等线" panose="02010600030101010101" pitchFamily="2" charset="-122"/>
                          <a:cs typeface="宋体" panose="02010600030101010101" pitchFamily="2" charset="-122"/>
                        </a:rPr>
                        <a:t>-OAM</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176278">
                <a:tc>
                  <a:txBody>
                    <a:bodyPr/>
                    <a:lstStyle/>
                    <a:p>
                      <a:pPr marL="0" algn="l" defTabSz="914296" rtl="0" eaLnBrk="1" latinLnBrk="0" hangingPunct="1">
                        <a:spcAft>
                          <a:spcPts val="0"/>
                        </a:spcAft>
                      </a:pPr>
                      <a:r>
                        <a:rPr lang="en-US" sz="900" b="1" kern="1200" dirty="0">
                          <a:solidFill>
                            <a:schemeClr val="tx1"/>
                          </a:solidFill>
                          <a:effectLst/>
                          <a:latin typeface="Calibri" panose="020F0502020204030204" pitchFamily="34" charset="0"/>
                          <a:ea typeface="等线" panose="02010600030101010101" pitchFamily="2" charset="-122"/>
                          <a:cs typeface="宋体" panose="02010600030101010101" pitchFamily="2" charset="-122"/>
                        </a:rPr>
                        <a:t>SP-251369</a:t>
                      </a:r>
                      <a:endParaRPr lang="zh-CN" altLang="en-US" sz="900" b="1" kern="1200" dirty="0">
                        <a:solidFill>
                          <a:schemeClr val="tx1"/>
                        </a:solidFill>
                        <a:effectLst/>
                        <a:highlight>
                          <a:srgbClr val="FFFF00"/>
                        </a:highlight>
                        <a:latin typeface="Calibri" panose="020F0502020204030204" pitchFamily="34" charset="0"/>
                        <a:ea typeface="等线" panose="02010600030101010101" pitchFamily="2" charset="-122"/>
                        <a:cs typeface="宋体"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GB" sz="900" kern="1200" noProof="0" dirty="0">
                          <a:solidFill>
                            <a:schemeClr val="tx1"/>
                          </a:solidFill>
                          <a:effectLst/>
                          <a:latin typeface="Calibri" panose="020F0502020204030204" pitchFamily="34" charset="0"/>
                          <a:ea typeface="等线" panose="02010600030101010101" pitchFamily="2" charset="-122"/>
                          <a:cs typeface="+mn-cs"/>
                        </a:rPr>
                        <a:t>WID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effectLst/>
                          <a:latin typeface="Calibri" panose="020F0502020204030204" pitchFamily="34" charset="0"/>
                          <a:ea typeface="等线" panose="02010600030101010101" pitchFamily="2" charset="-122"/>
                          <a:cs typeface="宋体" panose="02010600030101010101" pitchFamily="2" charset="-122"/>
                        </a:rPr>
                        <a:t>New WID on Management for SECHAND</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solidFill>
                            <a:srgbClr val="000000"/>
                          </a:solidFill>
                          <a:effectLst/>
                          <a:latin typeface="Calibri" panose="020F0502020204030204" pitchFamily="34" charset="0"/>
                          <a:ea typeface="等线" panose="02010600030101010101" pitchFamily="2" charset="-122"/>
                          <a:cs typeface="宋体" panose="02010600030101010101" pitchFamily="2" charset="-122"/>
                        </a:rPr>
                        <a:t>SECHAND-OAM</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9856716"/>
                  </a:ext>
                </a:extLst>
              </a:tr>
              <a:tr h="176278">
                <a:tc>
                  <a:txBody>
                    <a:bodyPr/>
                    <a:lstStyle/>
                    <a:p>
                      <a:pPr marL="0" algn="l" defTabSz="914296" rtl="0" eaLnBrk="1" latinLnBrk="0" hangingPunct="1">
                        <a:spcAft>
                          <a:spcPts val="0"/>
                        </a:spcAft>
                      </a:pPr>
                      <a:r>
                        <a:rPr lang="en-US" sz="900" b="1" kern="1200" dirty="0">
                          <a:solidFill>
                            <a:schemeClr val="tx1"/>
                          </a:solidFill>
                          <a:effectLst/>
                          <a:latin typeface="Calibri" panose="020F0502020204030204" pitchFamily="34" charset="0"/>
                          <a:ea typeface="等线" panose="02010600030101010101" pitchFamily="2" charset="-122"/>
                          <a:cs typeface="宋体" panose="02010600030101010101" pitchFamily="2" charset="-122"/>
                        </a:rPr>
                        <a:t>SP-251366</a:t>
                      </a:r>
                      <a:endParaRPr lang="zh-CN" altLang="en-US" sz="900" b="1" kern="1200" dirty="0">
                        <a:solidFill>
                          <a:schemeClr val="tx1"/>
                        </a:solidFill>
                        <a:effectLst/>
                        <a:highlight>
                          <a:srgbClr val="FFFF00"/>
                        </a:highlight>
                        <a:latin typeface="Calibri" panose="020F0502020204030204" pitchFamily="34" charset="0"/>
                        <a:ea typeface="等线" panose="02010600030101010101" pitchFamily="2" charset="-122"/>
                        <a:cs typeface="宋体"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GB" sz="900" kern="1200" noProof="0" dirty="0">
                          <a:solidFill>
                            <a:schemeClr val="tx1"/>
                          </a:solidFill>
                          <a:effectLst/>
                          <a:latin typeface="Calibri" panose="020F0502020204030204" pitchFamily="34" charset="0"/>
                          <a:ea typeface="等线" panose="02010600030101010101" pitchFamily="2" charset="-122"/>
                          <a:cs typeface="+mn-cs"/>
                        </a:rPr>
                        <a:t>SID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a:effectLst/>
                          <a:latin typeface="Calibri" panose="020F0502020204030204" pitchFamily="34" charset="0"/>
                          <a:ea typeface="等线" panose="02010600030101010101" pitchFamily="2" charset="-122"/>
                          <a:cs typeface="宋体" panose="02010600030101010101" pitchFamily="2" charset="-122"/>
                        </a:rPr>
                        <a:t>New SID on Management aspects of Integrated Sensing and Communication</a:t>
                      </a:r>
                      <a:endParaRPr lang="zh-CN" sz="1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solidFill>
                            <a:srgbClr val="000000"/>
                          </a:solidFill>
                          <a:effectLst/>
                          <a:latin typeface="Calibri" panose="020F0502020204030204" pitchFamily="34" charset="0"/>
                          <a:ea typeface="等线" panose="02010600030101010101" pitchFamily="2" charset="-122"/>
                          <a:cs typeface="宋体" panose="02010600030101010101" pitchFamily="2" charset="-122"/>
                        </a:rPr>
                        <a:t>FS_ </a:t>
                      </a:r>
                      <a:r>
                        <a:rPr lang="en-US" sz="900" dirty="0" err="1">
                          <a:solidFill>
                            <a:srgbClr val="000000"/>
                          </a:solidFill>
                          <a:effectLst/>
                          <a:latin typeface="Calibri" panose="020F0502020204030204" pitchFamily="34" charset="0"/>
                          <a:ea typeface="等线" panose="02010600030101010101" pitchFamily="2" charset="-122"/>
                          <a:cs typeface="宋体" panose="02010600030101010101" pitchFamily="2" charset="-122"/>
                        </a:rPr>
                        <a:t>Sensing_OAM</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3410627"/>
                  </a:ext>
                </a:extLst>
              </a:tr>
              <a:tr h="140843">
                <a:tc>
                  <a:txBody>
                    <a:bodyPr/>
                    <a:lstStyle/>
                    <a:p>
                      <a:pPr marL="0" algn="l" defTabSz="914296" rtl="0" eaLnBrk="1" latinLnBrk="0" hangingPunct="1">
                        <a:spcAft>
                          <a:spcPts val="0"/>
                        </a:spcAft>
                      </a:pPr>
                      <a:r>
                        <a:rPr lang="en-US" sz="900" b="1" kern="1200" dirty="0">
                          <a:solidFill>
                            <a:schemeClr val="tx1"/>
                          </a:solidFill>
                          <a:effectLst/>
                          <a:latin typeface="Calibri" panose="020F0502020204030204" pitchFamily="34" charset="0"/>
                          <a:ea typeface="等线" panose="02010600030101010101" pitchFamily="2" charset="-122"/>
                          <a:cs typeface="宋体" panose="02010600030101010101" pitchFamily="2" charset="-122"/>
                        </a:rPr>
                        <a:t>SP-251365</a:t>
                      </a:r>
                      <a:endParaRPr lang="zh-CN" altLang="en-US" sz="900" b="1" kern="1200" dirty="0">
                        <a:solidFill>
                          <a:schemeClr val="tx1"/>
                        </a:solidFill>
                        <a:effectLst/>
                        <a:highlight>
                          <a:srgbClr val="FFFF00"/>
                        </a:highlight>
                        <a:latin typeface="Calibri" panose="020F0502020204030204" pitchFamily="34" charset="0"/>
                        <a:ea typeface="等线" panose="02010600030101010101" pitchFamily="2" charset="-122"/>
                        <a:cs typeface="宋体"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US" altLang="zh-CN" sz="900" kern="1200" noProof="0" dirty="0">
                          <a:solidFill>
                            <a:schemeClr val="tx1"/>
                          </a:solidFill>
                          <a:effectLst/>
                          <a:latin typeface="Calibri" panose="020F0502020204030204" pitchFamily="34" charset="0"/>
                          <a:ea typeface="等线" panose="02010600030101010101" pitchFamily="2" charset="-122"/>
                          <a:cs typeface="+mn-cs"/>
                        </a:rPr>
                        <a:t>S</a:t>
                      </a:r>
                      <a:r>
                        <a:rPr lang="en-GB" sz="900" kern="1200" noProof="0" dirty="0">
                          <a:solidFill>
                            <a:schemeClr val="tx1"/>
                          </a:solidFill>
                          <a:effectLst/>
                          <a:latin typeface="Calibri" panose="020F0502020204030204" pitchFamily="34" charset="0"/>
                          <a:ea typeface="等线" panose="02010600030101010101" pitchFamily="2" charset="-122"/>
                          <a:cs typeface="+mn-cs"/>
                        </a:rPr>
                        <a:t>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a:effectLst/>
                          <a:latin typeface="Calibri" panose="020F0502020204030204" pitchFamily="34" charset="0"/>
                          <a:ea typeface="等线" panose="02010600030101010101" pitchFamily="2" charset="-122"/>
                          <a:cs typeface="宋体" panose="02010600030101010101" pitchFamily="2" charset="-122"/>
                        </a:rPr>
                        <a:t>New SID Study on 6G Management and Orchestration</a:t>
                      </a:r>
                      <a:endParaRPr lang="zh-CN" sz="1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solidFill>
                            <a:srgbClr val="000000"/>
                          </a:solidFill>
                          <a:effectLst/>
                          <a:latin typeface="Calibri" panose="020F0502020204030204" pitchFamily="34" charset="0"/>
                          <a:ea typeface="等线" panose="02010600030101010101" pitchFamily="2" charset="-122"/>
                          <a:cs typeface="宋体" panose="02010600030101010101" pitchFamily="2" charset="-122"/>
                        </a:rPr>
                        <a:t>FS_6G_OAM</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140843">
                <a:tc>
                  <a:txBody>
                    <a:bodyPr/>
                    <a:lstStyle/>
                    <a:p>
                      <a:pPr marL="0" algn="l" defTabSz="914296" rtl="0" eaLnBrk="1" latinLnBrk="0" hangingPunct="1">
                        <a:spcAft>
                          <a:spcPts val="0"/>
                        </a:spcAft>
                      </a:pPr>
                      <a:r>
                        <a:rPr lang="en-US" sz="900" b="1" kern="1200" dirty="0">
                          <a:solidFill>
                            <a:schemeClr val="tx1"/>
                          </a:solidFill>
                          <a:effectLst/>
                          <a:latin typeface="Calibri" panose="020F0502020204030204" pitchFamily="34" charset="0"/>
                          <a:ea typeface="等线" panose="02010600030101010101" pitchFamily="2" charset="-122"/>
                          <a:cs typeface="宋体" panose="02010600030101010101" pitchFamily="2" charset="-122"/>
                        </a:rPr>
                        <a:t>SP-251363</a:t>
                      </a:r>
                      <a:endParaRPr lang="zh-CN" altLang="en-US" sz="900" b="1" kern="1200" dirty="0">
                        <a:solidFill>
                          <a:schemeClr val="tx1"/>
                        </a:solidFill>
                        <a:effectLst/>
                        <a:highlight>
                          <a:srgbClr val="FFFF00"/>
                        </a:highlight>
                        <a:latin typeface="Calibri" panose="020F0502020204030204" pitchFamily="34" charset="0"/>
                        <a:ea typeface="等线" panose="02010600030101010101" pitchFamily="2" charset="-122"/>
                        <a:cs typeface="宋体"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GB" sz="900" kern="1200" noProof="0" dirty="0">
                          <a:solidFill>
                            <a:schemeClr val="tx1"/>
                          </a:solidFill>
                          <a:effectLst/>
                          <a:latin typeface="Calibri" panose="020F0502020204030204" pitchFamily="34" charset="0"/>
                          <a:ea typeface="等线" panose="02010600030101010101" pitchFamily="2" charset="-122"/>
                          <a:cs typeface="+mn-cs"/>
                        </a:rPr>
                        <a:t>SID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effectLst/>
                          <a:latin typeface="Calibri" panose="020F0502020204030204" pitchFamily="34" charset="0"/>
                          <a:ea typeface="等线" panose="02010600030101010101" pitchFamily="2" charset="-122"/>
                          <a:cs typeface="宋体" panose="02010600030101010101" pitchFamily="2" charset="-122"/>
                        </a:rPr>
                        <a:t>New SID on Charging Aspects of satellite access phase 4</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solidFill>
                            <a:srgbClr val="000000"/>
                          </a:solidFill>
                          <a:effectLst/>
                          <a:latin typeface="Calibri" panose="020F0502020204030204" pitchFamily="34" charset="0"/>
                          <a:ea typeface="等线" panose="02010600030101010101" pitchFamily="2" charset="-122"/>
                          <a:cs typeface="宋体" panose="02010600030101010101" pitchFamily="2" charset="-122"/>
                        </a:rPr>
                        <a:t>FS_5GSAT_Ph4_CH</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2750435"/>
                  </a:ext>
                </a:extLst>
              </a:tr>
              <a:tr h="176278">
                <a:tc>
                  <a:txBody>
                    <a:bodyPr/>
                    <a:lstStyle/>
                    <a:p>
                      <a:pPr marL="0" algn="l" defTabSz="914296" rtl="0" eaLnBrk="1" latinLnBrk="0" hangingPunct="1">
                        <a:spcAft>
                          <a:spcPts val="0"/>
                        </a:spcAft>
                      </a:pPr>
                      <a:r>
                        <a:rPr lang="en-US" sz="900" b="1" kern="1200" dirty="0">
                          <a:solidFill>
                            <a:schemeClr val="tx1"/>
                          </a:solidFill>
                          <a:effectLst/>
                          <a:latin typeface="Calibri" panose="020F0502020204030204" pitchFamily="34" charset="0"/>
                          <a:ea typeface="等线" panose="02010600030101010101" pitchFamily="2" charset="-122"/>
                          <a:cs typeface="宋体" panose="02010600030101010101" pitchFamily="2" charset="-122"/>
                        </a:rPr>
                        <a:t>SP-251364</a:t>
                      </a:r>
                      <a:endParaRPr lang="zh-CN" altLang="en-US" sz="900" b="1" kern="1200" dirty="0">
                        <a:solidFill>
                          <a:schemeClr val="tx1"/>
                        </a:solidFill>
                        <a:effectLst/>
                        <a:highlight>
                          <a:srgbClr val="FFFF00"/>
                        </a:highlight>
                        <a:latin typeface="Calibri" panose="020F0502020204030204" pitchFamily="34" charset="0"/>
                        <a:ea typeface="等线" panose="02010600030101010101" pitchFamily="2" charset="-122"/>
                        <a:cs typeface="宋体"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GB" sz="900" kern="1200" noProof="0" dirty="0">
                          <a:solidFill>
                            <a:schemeClr val="tx1"/>
                          </a:solidFill>
                          <a:effectLst/>
                          <a:latin typeface="Calibri" panose="020F0502020204030204" pitchFamily="34" charset="0"/>
                          <a:ea typeface="等线" panose="02010600030101010101" pitchFamily="2" charset="-122"/>
                          <a:cs typeface="+mn-cs"/>
                        </a:rPr>
                        <a:t>SID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effectLst/>
                          <a:latin typeface="Calibri" panose="020F0502020204030204" pitchFamily="34" charset="0"/>
                          <a:ea typeface="等线" panose="02010600030101010101" pitchFamily="2" charset="-122"/>
                          <a:cs typeface="宋体" panose="02010600030101010101" pitchFamily="2" charset="-122"/>
                        </a:rPr>
                        <a:t>New SID on 5GA Charging Aspects of integrated sensing and communications</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solidFill>
                            <a:srgbClr val="000000"/>
                          </a:solidFill>
                          <a:effectLst/>
                          <a:latin typeface="Calibri" panose="020F0502020204030204" pitchFamily="34" charset="0"/>
                          <a:ea typeface="等线" panose="02010600030101010101" pitchFamily="2" charset="-122"/>
                          <a:cs typeface="宋体" panose="02010600030101010101" pitchFamily="2" charset="-122"/>
                        </a:rPr>
                        <a:t>FS_ </a:t>
                      </a:r>
                      <a:r>
                        <a:rPr lang="en-US" sz="900" dirty="0" err="1">
                          <a:solidFill>
                            <a:srgbClr val="000000"/>
                          </a:solidFill>
                          <a:effectLst/>
                          <a:latin typeface="Calibri" panose="020F0502020204030204" pitchFamily="34" charset="0"/>
                          <a:ea typeface="等线" panose="02010600030101010101" pitchFamily="2" charset="-122"/>
                          <a:cs typeface="宋体" panose="02010600030101010101" pitchFamily="2" charset="-122"/>
                        </a:rPr>
                        <a:t>Sensing_CH</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7996925"/>
                  </a:ext>
                </a:extLst>
              </a:tr>
              <a:tr h="176278">
                <a:tc>
                  <a:txBody>
                    <a:bodyPr/>
                    <a:lstStyle/>
                    <a:p>
                      <a:pPr marL="0" algn="l" defTabSz="914296" rtl="0" eaLnBrk="1" latinLnBrk="0" hangingPunct="1">
                        <a:spcAft>
                          <a:spcPts val="0"/>
                        </a:spcAft>
                      </a:pPr>
                      <a:r>
                        <a:rPr lang="en-US" sz="900" b="1" kern="1200" dirty="0">
                          <a:solidFill>
                            <a:schemeClr val="tx1"/>
                          </a:solidFill>
                          <a:effectLst/>
                          <a:latin typeface="Calibri" panose="020F0502020204030204" pitchFamily="34" charset="0"/>
                          <a:ea typeface="等线" panose="02010600030101010101" pitchFamily="2" charset="-122"/>
                          <a:cs typeface="宋体" panose="02010600030101010101" pitchFamily="2" charset="-122"/>
                        </a:rPr>
                        <a:t>SP-251368</a:t>
                      </a:r>
                      <a:endParaRPr lang="zh-CN" altLang="en-US" sz="900" b="1" kern="1200" dirty="0">
                        <a:solidFill>
                          <a:schemeClr val="tx1"/>
                        </a:solidFill>
                        <a:effectLst/>
                        <a:highlight>
                          <a:srgbClr val="FFFF00"/>
                        </a:highlight>
                        <a:latin typeface="Calibri" panose="020F0502020204030204" pitchFamily="34" charset="0"/>
                        <a:ea typeface="等线" panose="02010600030101010101" pitchFamily="2" charset="-122"/>
                        <a:cs typeface="宋体"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GB" sz="900" kern="1200" noProof="0" dirty="0">
                          <a:solidFill>
                            <a:schemeClr val="tx1"/>
                          </a:solidFill>
                          <a:effectLst/>
                          <a:latin typeface="Calibri" panose="020F0502020204030204" pitchFamily="34" charset="0"/>
                          <a:ea typeface="等线" panose="02010600030101010101" pitchFamily="2" charset="-122"/>
                          <a:cs typeface="+mn-cs"/>
                        </a:rPr>
                        <a:t>WID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effectLst/>
                          <a:latin typeface="Calibri" panose="020F0502020204030204" pitchFamily="34" charset="0"/>
                          <a:ea typeface="等线" panose="02010600030101010101" pitchFamily="2" charset="-122"/>
                          <a:cs typeface="宋体" panose="02010600030101010101" pitchFamily="2" charset="-122"/>
                        </a:rPr>
                        <a:t>New WID on Charging enhancements of next generation real time communication services phase 2</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900" dirty="0">
                          <a:solidFill>
                            <a:srgbClr val="000000"/>
                          </a:solidFill>
                          <a:effectLst/>
                          <a:latin typeface="Calibri" panose="020F0502020204030204" pitchFamily="34" charset="0"/>
                          <a:ea typeface="等线" panose="02010600030101010101" pitchFamily="2" charset="-122"/>
                          <a:cs typeface="宋体" panose="02010600030101010101" pitchFamily="2" charset="-122"/>
                        </a:rPr>
                        <a:t>NG_RTC_Ph2_CH_Ph2</a:t>
                      </a:r>
                      <a:endParaRPr lang="zh-CN" sz="1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3311599"/>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SA5 meetings</a:t>
            </a:r>
          </a:p>
        </p:txBody>
      </p:sp>
      <p:sp>
        <p:nvSpPr>
          <p:cNvPr id="6147" name="Content Placeholder 2"/>
          <p:cNvSpPr>
            <a:spLocks noGrp="1"/>
          </p:cNvSpPr>
          <p:nvPr>
            <p:ph idx="1"/>
          </p:nvPr>
        </p:nvSpPr>
        <p:spPr>
          <a:xfrm>
            <a:off x="773113" y="1006929"/>
            <a:ext cx="6259512" cy="3747634"/>
          </a:xfrm>
        </p:spPr>
        <p:txBody>
          <a:bodyPr/>
          <a:lstStyle/>
          <a:p>
            <a:pPr eaLnBrk="1" hangingPunct="1">
              <a:defRPr/>
            </a:pPr>
            <a:r>
              <a:rPr lang="de-DE" altLang="de-DE" sz="1800" dirty="0">
                <a:latin typeface="Calibri" panose="020F0502020204030204" pitchFamily="34" charset="0"/>
                <a:ea typeface="Calibri" panose="020F0502020204030204" pitchFamily="34" charset="0"/>
                <a:cs typeface="Calibri" panose="020F0502020204030204" pitchFamily="34" charset="0"/>
              </a:rPr>
              <a:t>SA5 meetings held since SA#109</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SA5#163		13 – 17 October 2025, Wuhan, China</a:t>
            </a:r>
          </a:p>
          <a:p>
            <a:pPr lvl="1" eaLnBrk="1" hangingPunct="1">
              <a:defRPr/>
            </a:pPr>
            <a:r>
              <a:rPr lang="en-GB" sz="1600" dirty="0">
                <a:latin typeface="Calibri" panose="020F0502020204030204" pitchFamily="34" charset="0"/>
                <a:ea typeface="Calibri" panose="020F0502020204030204" pitchFamily="34" charset="0"/>
                <a:cs typeface="Calibri" panose="020F0502020204030204" pitchFamily="34" charset="0"/>
              </a:rPr>
              <a:t>SA5#163-CH SWG 	</a:t>
            </a:r>
            <a:r>
              <a:rPr lang="en-GB" altLang="de-DE" sz="1600" dirty="0">
                <a:latin typeface="Calibri" panose="020F0502020204030204" pitchFamily="34" charset="0"/>
                <a:ea typeface="Calibri" panose="020F0502020204030204" pitchFamily="34" charset="0"/>
                <a:cs typeface="Calibri" panose="020F0502020204030204" pitchFamily="34" charset="0"/>
              </a:rPr>
              <a:t>13 – 17 October 2025, Wuhan, China</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SA5#164		17 – 21 November 2025, Dallas, USA</a:t>
            </a:r>
          </a:p>
          <a:p>
            <a:pPr lvl="1" eaLnBrk="1" hangingPunct="1">
              <a:defRPr/>
            </a:pPr>
            <a:r>
              <a:rPr lang="en-GB" sz="1600" dirty="0">
                <a:latin typeface="Calibri" panose="020F0502020204030204" pitchFamily="34" charset="0"/>
                <a:ea typeface="Calibri" panose="020F0502020204030204" pitchFamily="34" charset="0"/>
                <a:cs typeface="Calibri" panose="020F0502020204030204" pitchFamily="34" charset="0"/>
              </a:rPr>
              <a:t>SA5#164-CH SWG 	</a:t>
            </a:r>
            <a:r>
              <a:rPr lang="en-GB" altLang="de-DE" sz="1600" dirty="0">
                <a:latin typeface="Calibri" panose="020F0502020204030204" pitchFamily="34" charset="0"/>
                <a:ea typeface="Calibri" panose="020F0502020204030204" pitchFamily="34" charset="0"/>
                <a:cs typeface="Calibri" panose="020F0502020204030204" pitchFamily="34" charset="0"/>
              </a:rPr>
              <a:t>17 – 21 November 2025, Dallas, USA</a:t>
            </a:r>
          </a:p>
          <a:p>
            <a:pPr eaLnBrk="1" hangingPunct="1">
              <a:defRPr/>
            </a:pPr>
            <a:r>
              <a:rPr lang="en-GB" altLang="de-DE" sz="1800" dirty="0">
                <a:latin typeface="Calibri" panose="020F0502020204030204" pitchFamily="34" charset="0"/>
                <a:ea typeface="Calibri" panose="020F0502020204030204" pitchFamily="34" charset="0"/>
                <a:cs typeface="Calibri" panose="020F0502020204030204" pitchFamily="34" charset="0"/>
              </a:rPr>
              <a:t>Upcoming SA5 meetings (Q1 2026)</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SA5#165		9 – 13 February 2026, Goa, India</a:t>
            </a:r>
          </a:p>
          <a:p>
            <a:pPr lvl="1" eaLnBrk="1" hangingPunct="1">
              <a:defRPr/>
            </a:pPr>
            <a:r>
              <a:rPr lang="en-GB" sz="1600" dirty="0">
                <a:latin typeface="Calibri" panose="020F0502020204030204" pitchFamily="34" charset="0"/>
                <a:ea typeface="Calibri" panose="020F0502020204030204" pitchFamily="34" charset="0"/>
                <a:cs typeface="Calibri" panose="020F0502020204030204" pitchFamily="34" charset="0"/>
              </a:rPr>
              <a:t>SA5#165-CH SWG 	</a:t>
            </a:r>
            <a:r>
              <a:rPr lang="en-GB" altLang="de-DE" sz="1600" dirty="0">
                <a:latin typeface="Calibri" panose="020F0502020204030204" pitchFamily="34" charset="0"/>
                <a:ea typeface="Calibri" panose="020F0502020204030204" pitchFamily="34" charset="0"/>
                <a:cs typeface="Calibri" panose="020F0502020204030204" pitchFamily="34" charset="0"/>
              </a:rPr>
              <a:t>9 – 13 February 2026, Goa, India</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SA5#166		4 – 17 April 2026, Malta, MT</a:t>
            </a:r>
          </a:p>
          <a:p>
            <a:pPr lvl="1" eaLnBrk="1" hangingPunct="1">
              <a:defRPr/>
            </a:pPr>
            <a:r>
              <a:rPr lang="en-GB" sz="1600" dirty="0">
                <a:latin typeface="Calibri" panose="020F0502020204030204" pitchFamily="34" charset="0"/>
                <a:ea typeface="Calibri" panose="020F0502020204030204" pitchFamily="34" charset="0"/>
                <a:cs typeface="Calibri" panose="020F0502020204030204" pitchFamily="34" charset="0"/>
              </a:rPr>
              <a:t>SA5#166-CH SWG	</a:t>
            </a:r>
            <a:r>
              <a:rPr lang="en-GB" altLang="de-DE" sz="1600" dirty="0">
                <a:latin typeface="Calibri" panose="020F0502020204030204" pitchFamily="34" charset="0"/>
                <a:ea typeface="Calibri" panose="020F0502020204030204" pitchFamily="34" charset="0"/>
                <a:cs typeface="Calibri" panose="020F0502020204030204" pitchFamily="34" charset="0"/>
              </a:rPr>
              <a:t>4 – 17 April 2026, Malta, MT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382588"/>
          </a:xfrm>
        </p:spPr>
        <p:txBody>
          <a:bodyPr/>
          <a:lstStyle/>
          <a:p>
            <a:pPr eaLnBrk="1" hangingPunct="1">
              <a:defRPr/>
            </a:pPr>
            <a:r>
              <a:rPr lang="de-DE" altLang="de-DE" sz="1800" dirty="0"/>
              <a:t>TSs/TRs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849944965"/>
              </p:ext>
            </p:extLst>
          </p:nvPr>
        </p:nvGraphicFramePr>
        <p:xfrm>
          <a:off x="644955" y="1298591"/>
          <a:ext cx="7194900" cy="831408"/>
        </p:xfrm>
        <a:graphic>
          <a:graphicData uri="http://schemas.openxmlformats.org/drawingml/2006/table">
            <a:tbl>
              <a:tblPr firstRow="1" firstCol="1" bandRow="1"/>
              <a:tblGrid>
                <a:gridCol w="1319068">
                  <a:extLst>
                    <a:ext uri="{9D8B030D-6E8A-4147-A177-3AD203B41FA5}">
                      <a16:colId xmlns:a16="http://schemas.microsoft.com/office/drawing/2014/main" val="2601585300"/>
                    </a:ext>
                  </a:extLst>
                </a:gridCol>
                <a:gridCol w="2852394">
                  <a:extLst>
                    <a:ext uri="{9D8B030D-6E8A-4147-A177-3AD203B41FA5}">
                      <a16:colId xmlns:a16="http://schemas.microsoft.com/office/drawing/2014/main" val="2630789846"/>
                    </a:ext>
                  </a:extLst>
                </a:gridCol>
                <a:gridCol w="659195">
                  <a:extLst>
                    <a:ext uri="{9D8B030D-6E8A-4147-A177-3AD203B41FA5}">
                      <a16:colId xmlns:a16="http://schemas.microsoft.com/office/drawing/2014/main" val="312034925"/>
                    </a:ext>
                  </a:extLst>
                </a:gridCol>
                <a:gridCol w="834292">
                  <a:extLst>
                    <a:ext uri="{9D8B030D-6E8A-4147-A177-3AD203B41FA5}">
                      <a16:colId xmlns:a16="http://schemas.microsoft.com/office/drawing/2014/main" val="1699507725"/>
                    </a:ext>
                  </a:extLst>
                </a:gridCol>
                <a:gridCol w="1529951">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TSG SA </a:t>
                      </a:r>
                      <a:r>
                        <a:rPr lang="en-US" sz="1000" b="1" dirty="0" err="1">
                          <a:effectLst/>
                          <a:latin typeface="Arial" panose="020B0604020202020204" pitchFamily="34" charset="0"/>
                          <a:ea typeface="Calibri" panose="020F0502020204030204" pitchFamily="34" charset="0"/>
                          <a:cs typeface="Arial" panose="020B0604020202020204" pitchFamily="34" charset="0"/>
                        </a:rPr>
                        <a:t>TDoc</a:t>
                      </a:r>
                      <a:r>
                        <a:rPr lang="en-US" sz="10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15381">
                <a:tc>
                  <a:txBody>
                    <a:bodyPr/>
                    <a:lstStyle/>
                    <a:p>
                      <a:r>
                        <a:rPr lang="en-US" sz="1000" kern="1200" dirty="0">
                          <a:solidFill>
                            <a:schemeClr val="tx1"/>
                          </a:solidFill>
                          <a:effectLst/>
                          <a:latin typeface="+mn-lt"/>
                          <a:ea typeface="+mn-ea"/>
                          <a:cs typeface="+mn-cs"/>
                        </a:rPr>
                        <a:t>SP-251413</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latinLnBrk="0" hangingPunct="0">
                        <a:lnSpc>
                          <a:spcPct val="107000"/>
                        </a:lnSpc>
                        <a:spcAft>
                          <a:spcPts val="0"/>
                        </a:spcAft>
                      </a:pPr>
                      <a:r>
                        <a:rPr lang="en-US" sz="1000" kern="1200" dirty="0">
                          <a:solidFill>
                            <a:schemeClr val="tx1"/>
                          </a:solidFill>
                          <a:effectLst/>
                          <a:latin typeface="+mn-lt"/>
                          <a:cs typeface="+mn-cs"/>
                        </a:rPr>
                        <a:t>Presentation of Report to TSG: TR 28.869 Study on Cloud Aspects of Management and Orchestration, Version 2.0.0</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US" sz="1000" kern="1200" noProof="0" dirty="0">
                          <a:solidFill>
                            <a:schemeClr val="tx1"/>
                          </a:solidFill>
                          <a:effectLst/>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latinLnBrk="0" hangingPunct="0">
                        <a:lnSpc>
                          <a:spcPct val="107000"/>
                        </a:lnSpc>
                        <a:spcAft>
                          <a:spcPts val="0"/>
                        </a:spcAft>
                        <a:tabLst>
                          <a:tab pos="180340" algn="l"/>
                        </a:tabLst>
                      </a:pPr>
                      <a:r>
                        <a:rPr lang="en-GB" sz="1000" kern="1200" dirty="0">
                          <a:solidFill>
                            <a:schemeClr val="tx1"/>
                          </a:solidFill>
                          <a:effectLst/>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dirty="0" err="1">
                          <a:effectLst/>
                          <a:latin typeface="+mn-lt"/>
                          <a:ea typeface="Arial" panose="020B0604020202020204" pitchFamily="34" charset="0"/>
                        </a:rPr>
                        <a:t>FS_Cloud_OAM</a:t>
                      </a:r>
                      <a:endParaRPr lang="en-GB" sz="100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8" name="Content Placeholder 2">
            <a:extLst>
              <a:ext uri="{FF2B5EF4-FFF2-40B4-BE49-F238E27FC236}">
                <a16:creationId xmlns:a16="http://schemas.microsoft.com/office/drawing/2014/main" id="{B570A924-C6BE-4EE9-B196-D524D3102256}"/>
              </a:ext>
            </a:extLst>
          </p:cNvPr>
          <p:cNvSpPr txBox="1">
            <a:spLocks/>
          </p:cNvSpPr>
          <p:nvPr/>
        </p:nvSpPr>
        <p:spPr bwMode="auto">
          <a:xfrm>
            <a:off x="644955" y="2189162"/>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de-DE" altLang="de-DE" sz="1800" kern="0" dirty="0"/>
              <a:t>TSs/TRs for </a:t>
            </a:r>
            <a:r>
              <a:rPr lang="de-DE" altLang="de-DE" sz="1800" b="1" kern="0" dirty="0"/>
              <a:t>Information</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2" name="Table 1">
            <a:extLst>
              <a:ext uri="{FF2B5EF4-FFF2-40B4-BE49-F238E27FC236}">
                <a16:creationId xmlns:a16="http://schemas.microsoft.com/office/drawing/2014/main" id="{85BF04CC-EDD2-4359-A15D-52748F5FD883}"/>
              </a:ext>
            </a:extLst>
          </p:cNvPr>
          <p:cNvGraphicFramePr>
            <a:graphicFrameLocks noGrp="1"/>
          </p:cNvGraphicFramePr>
          <p:nvPr>
            <p:extLst>
              <p:ext uri="{D42A27DB-BD31-4B8C-83A1-F6EECF244321}">
                <p14:modId xmlns:p14="http://schemas.microsoft.com/office/powerpoint/2010/main" val="2914311804"/>
              </p:ext>
            </p:extLst>
          </p:nvPr>
        </p:nvGraphicFramePr>
        <p:xfrm>
          <a:off x="644956" y="2576946"/>
          <a:ext cx="7194901" cy="831408"/>
        </p:xfrm>
        <a:graphic>
          <a:graphicData uri="http://schemas.openxmlformats.org/drawingml/2006/table">
            <a:tbl>
              <a:tblPr firstRow="1" firstCol="1" bandRow="1"/>
              <a:tblGrid>
                <a:gridCol w="1319068">
                  <a:extLst>
                    <a:ext uri="{9D8B030D-6E8A-4147-A177-3AD203B41FA5}">
                      <a16:colId xmlns:a16="http://schemas.microsoft.com/office/drawing/2014/main" val="931990577"/>
                    </a:ext>
                  </a:extLst>
                </a:gridCol>
                <a:gridCol w="2852394">
                  <a:extLst>
                    <a:ext uri="{9D8B030D-6E8A-4147-A177-3AD203B41FA5}">
                      <a16:colId xmlns:a16="http://schemas.microsoft.com/office/drawing/2014/main" val="577914540"/>
                    </a:ext>
                  </a:extLst>
                </a:gridCol>
                <a:gridCol w="659195">
                  <a:extLst>
                    <a:ext uri="{9D8B030D-6E8A-4147-A177-3AD203B41FA5}">
                      <a16:colId xmlns:a16="http://schemas.microsoft.com/office/drawing/2014/main" val="3977755348"/>
                    </a:ext>
                  </a:extLst>
                </a:gridCol>
                <a:gridCol w="834293">
                  <a:extLst>
                    <a:ext uri="{9D8B030D-6E8A-4147-A177-3AD203B41FA5}">
                      <a16:colId xmlns:a16="http://schemas.microsoft.com/office/drawing/2014/main" val="1806160636"/>
                    </a:ext>
                  </a:extLst>
                </a:gridCol>
                <a:gridCol w="1529951">
                  <a:extLst>
                    <a:ext uri="{9D8B030D-6E8A-4147-A177-3AD203B41FA5}">
                      <a16:colId xmlns:a16="http://schemas.microsoft.com/office/drawing/2014/main" val="2232647134"/>
                    </a:ext>
                  </a:extLst>
                </a:gridCol>
              </a:tblGrid>
              <a:tr h="258003">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TSG SA </a:t>
                      </a:r>
                      <a:r>
                        <a:rPr lang="en-US" sz="1000" b="1" dirty="0" err="1">
                          <a:effectLst/>
                          <a:latin typeface="Arial" panose="020B0604020202020204" pitchFamily="34" charset="0"/>
                          <a:ea typeface="Calibri" panose="020F0502020204030204" pitchFamily="34" charset="0"/>
                          <a:cs typeface="Arial" panose="020B0604020202020204" pitchFamily="34" charset="0"/>
                        </a:rPr>
                        <a:t>TDoc</a:t>
                      </a:r>
                      <a:r>
                        <a:rPr lang="en-US" sz="10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83700897"/>
                  </a:ext>
                </a:extLst>
              </a:tr>
              <a:tr h="215381">
                <a:tc>
                  <a:txBody>
                    <a:bodyPr/>
                    <a:lstStyle/>
                    <a:p>
                      <a:r>
                        <a:rPr lang="en-US" sz="1000" kern="1200" dirty="0">
                          <a:solidFill>
                            <a:schemeClr val="tx1"/>
                          </a:solidFill>
                          <a:effectLst/>
                          <a:latin typeface="+mn-lt"/>
                          <a:ea typeface="+mn-ea"/>
                          <a:cs typeface="+mn-cs"/>
                        </a:rPr>
                        <a:t>SP-251412</a:t>
                      </a:r>
                      <a:r>
                        <a:rPr lang="en-US" sz="900" dirty="0">
                          <a:effectLst/>
                          <a:highlight>
                            <a:srgbClr val="FFFF00"/>
                          </a:highlight>
                          <a:latin typeface="+mn-lt"/>
                        </a:rPr>
                        <a:t>	</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latinLnBrk="0" hangingPunct="0">
                        <a:lnSpc>
                          <a:spcPct val="107000"/>
                        </a:lnSpc>
                        <a:spcAft>
                          <a:spcPts val="0"/>
                        </a:spcAft>
                      </a:pPr>
                      <a:r>
                        <a:rPr lang="en-US" sz="1000" kern="1200" dirty="0">
                          <a:solidFill>
                            <a:schemeClr val="tx1"/>
                          </a:solidFill>
                          <a:effectLst/>
                          <a:latin typeface="+mn-lt"/>
                          <a:cs typeface="+mn-cs"/>
                        </a:rPr>
                        <a:t>Presentation of Report to TSG: TR 28.881 Study on intent driven management service for mobile network phase 4, Version 1.0.0</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US" sz="1000" kern="1200" noProof="0" dirty="0">
                          <a:solidFill>
                            <a:schemeClr val="tx1"/>
                          </a:solidFill>
                          <a:effectLst/>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latinLnBrk="0" hangingPunct="0">
                        <a:lnSpc>
                          <a:spcPct val="107000"/>
                        </a:lnSpc>
                        <a:spcAft>
                          <a:spcPts val="0"/>
                        </a:spcAft>
                        <a:tabLst>
                          <a:tab pos="180340" algn="l"/>
                        </a:tabLst>
                      </a:pPr>
                      <a:r>
                        <a:rPr lang="en-GB" sz="1000" kern="1200" dirty="0">
                          <a:solidFill>
                            <a:schemeClr val="tx1"/>
                          </a:solidFill>
                          <a:effectLst/>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dirty="0">
                          <a:effectLst/>
                          <a:latin typeface="+mn-lt"/>
                          <a:ea typeface="Arial" panose="020B0604020202020204" pitchFamily="34" charset="0"/>
                        </a:rPr>
                        <a:t>FS_IDMS_MN_Ph4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7834978"/>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382588"/>
          </a:xfrm>
        </p:spPr>
        <p:txBody>
          <a:bodyPr/>
          <a:lstStyle/>
          <a:p>
            <a:pPr eaLnBrk="1" hangingPunct="1">
              <a:defRPr/>
            </a:pPr>
            <a:r>
              <a:rPr lang="de-DE" altLang="de-DE" sz="1800" dirty="0"/>
              <a:t>LS for information</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7" name="表格 8">
            <a:extLst>
              <a:ext uri="{FF2B5EF4-FFF2-40B4-BE49-F238E27FC236}">
                <a16:creationId xmlns:a16="http://schemas.microsoft.com/office/drawing/2014/main" id="{0D64DFAA-B3A8-4072-9CDD-48845AC68B63}"/>
              </a:ext>
            </a:extLst>
          </p:cNvPr>
          <p:cNvGraphicFramePr>
            <a:graphicFrameLocks noGrp="1"/>
          </p:cNvGraphicFramePr>
          <p:nvPr>
            <p:extLst>
              <p:ext uri="{D42A27DB-BD31-4B8C-83A1-F6EECF244321}">
                <p14:modId xmlns:p14="http://schemas.microsoft.com/office/powerpoint/2010/main" val="3061096218"/>
              </p:ext>
            </p:extLst>
          </p:nvPr>
        </p:nvGraphicFramePr>
        <p:xfrm>
          <a:off x="351538" y="1309907"/>
          <a:ext cx="8440923" cy="2834640"/>
        </p:xfrm>
        <a:graphic>
          <a:graphicData uri="http://schemas.openxmlformats.org/drawingml/2006/table">
            <a:tbl>
              <a:tblPr firstRow="1" firstCol="1" bandRow="1">
                <a:tableStyleId>{F5AB1C69-6EDB-4FF4-983F-18BD219EF322}</a:tableStyleId>
              </a:tblPr>
              <a:tblGrid>
                <a:gridCol w="780585">
                  <a:extLst>
                    <a:ext uri="{9D8B030D-6E8A-4147-A177-3AD203B41FA5}">
                      <a16:colId xmlns:a16="http://schemas.microsoft.com/office/drawing/2014/main" val="1050790511"/>
                    </a:ext>
                  </a:extLst>
                </a:gridCol>
                <a:gridCol w="764464">
                  <a:extLst>
                    <a:ext uri="{9D8B030D-6E8A-4147-A177-3AD203B41FA5}">
                      <a16:colId xmlns:a16="http://schemas.microsoft.com/office/drawing/2014/main" val="3496033843"/>
                    </a:ext>
                  </a:extLst>
                </a:gridCol>
                <a:gridCol w="2082125">
                  <a:extLst>
                    <a:ext uri="{9D8B030D-6E8A-4147-A177-3AD203B41FA5}">
                      <a16:colId xmlns:a16="http://schemas.microsoft.com/office/drawing/2014/main" val="1721966559"/>
                    </a:ext>
                  </a:extLst>
                </a:gridCol>
                <a:gridCol w="678548">
                  <a:extLst>
                    <a:ext uri="{9D8B030D-6E8A-4147-A177-3AD203B41FA5}">
                      <a16:colId xmlns:a16="http://schemas.microsoft.com/office/drawing/2014/main" val="3101015917"/>
                    </a:ext>
                  </a:extLst>
                </a:gridCol>
                <a:gridCol w="856828">
                  <a:extLst>
                    <a:ext uri="{9D8B030D-6E8A-4147-A177-3AD203B41FA5}">
                      <a16:colId xmlns:a16="http://schemas.microsoft.com/office/drawing/2014/main" val="3854183205"/>
                    </a:ext>
                  </a:extLst>
                </a:gridCol>
                <a:gridCol w="558405">
                  <a:extLst>
                    <a:ext uri="{9D8B030D-6E8A-4147-A177-3AD203B41FA5}">
                      <a16:colId xmlns:a16="http://schemas.microsoft.com/office/drawing/2014/main" val="520188439"/>
                    </a:ext>
                  </a:extLst>
                </a:gridCol>
                <a:gridCol w="603666">
                  <a:extLst>
                    <a:ext uri="{9D8B030D-6E8A-4147-A177-3AD203B41FA5}">
                      <a16:colId xmlns:a16="http://schemas.microsoft.com/office/drawing/2014/main" val="2501763921"/>
                    </a:ext>
                  </a:extLst>
                </a:gridCol>
                <a:gridCol w="2116302">
                  <a:extLst>
                    <a:ext uri="{9D8B030D-6E8A-4147-A177-3AD203B41FA5}">
                      <a16:colId xmlns:a16="http://schemas.microsoft.com/office/drawing/2014/main" val="2160464347"/>
                    </a:ext>
                  </a:extLst>
                </a:gridCol>
              </a:tblGrid>
              <a:tr h="48265">
                <a:tc>
                  <a:txBody>
                    <a:bodyPr/>
                    <a:lstStyle/>
                    <a:p>
                      <a:pPr algn="ctr">
                        <a:spcAft>
                          <a:spcPts val="0"/>
                        </a:spcAft>
                      </a:pPr>
                      <a:r>
                        <a:rPr lang="en-US" sz="1100" dirty="0" err="1">
                          <a:solidFill>
                            <a:schemeClr val="tx1"/>
                          </a:solidFill>
                          <a:effectLst/>
                          <a:latin typeface="+mn-lt"/>
                        </a:rPr>
                        <a:t>Tdoc</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Reply To</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Title</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Doc-type</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Source</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To</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Cc</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altLang="zh-CN" sz="1100" dirty="0">
                          <a:solidFill>
                            <a:schemeClr val="tx1"/>
                          </a:solidFill>
                          <a:effectLst/>
                          <a:latin typeface="+mn-lt"/>
                          <a:ea typeface="PMingLiU"/>
                        </a:rPr>
                        <a:t>Action from SA</a:t>
                      </a:r>
                      <a:endParaRPr lang="en-US" sz="1100" dirty="0">
                        <a:solidFill>
                          <a:schemeClr val="tx1"/>
                        </a:solidFill>
                        <a:effectLst/>
                        <a:latin typeface="+mn-lt"/>
                        <a:ea typeface="PMingLiU"/>
                      </a:endParaRPr>
                    </a:p>
                  </a:txBody>
                  <a:tcPr marL="68580" marR="68580" marT="0" marB="0" anchor="b">
                    <a:solidFill>
                      <a:srgbClr val="92D050"/>
                    </a:solidFill>
                  </a:tcPr>
                </a:tc>
                <a:extLst>
                  <a:ext uri="{0D108BD9-81ED-4DB2-BD59-A6C34878D82A}">
                    <a16:rowId xmlns:a16="http://schemas.microsoft.com/office/drawing/2014/main" val="3003159646"/>
                  </a:ext>
                </a:extLst>
              </a:tr>
              <a:tr h="96531">
                <a:tc>
                  <a:txBody>
                    <a:bodyPr/>
                    <a:lstStyle/>
                    <a:p>
                      <a:pPr algn="l">
                        <a:spcAft>
                          <a:spcPts val="0"/>
                        </a:spcAft>
                      </a:pPr>
                      <a:r>
                        <a:rPr lang="en-US" sz="800" b="1" u="sng">
                          <a:solidFill>
                            <a:srgbClr val="0000FF"/>
                          </a:solidFill>
                          <a:effectLst/>
                          <a:latin typeface="Arial" panose="020B0604020202020204" pitchFamily="34" charset="0"/>
                          <a:ea typeface="宋体" panose="02010600030101010101" pitchFamily="2" charset="-122"/>
                          <a:hlinkClick r:id="rId3"/>
                        </a:rPr>
                        <a:t>SP-251296</a:t>
                      </a:r>
                      <a:endParaRPr lang="zh-CN" sz="1050">
                        <a:effectLst/>
                        <a:latin typeface="Calibri" panose="020F0502020204030204" pitchFamily="34" charset="0"/>
                        <a:ea typeface="宋体" panose="02010600030101010101" pitchFamily="2" charset="-122"/>
                      </a:endParaRPr>
                    </a:p>
                  </a:txBody>
                  <a:tcPr marL="0" marR="0" marT="0" marB="0">
                    <a:solidFill>
                      <a:srgbClr val="92D050"/>
                    </a:solidFill>
                  </a:tcPr>
                </a:tc>
                <a:tc>
                  <a:txBody>
                    <a:bodyPr/>
                    <a:lstStyle/>
                    <a:p>
                      <a:pPr algn="l" fontAlgn="t"/>
                      <a:endParaRPr lang="en-US" sz="800" b="1" i="0" u="sng" strike="noStrike" dirty="0">
                        <a:solidFill>
                          <a:srgbClr val="0000FF"/>
                        </a:solidFill>
                        <a:effectLst/>
                        <a:latin typeface="+mn-lt"/>
                        <a:ea typeface="宋体" panose="02010600030101010101" pitchFamily="2" charset="-122"/>
                      </a:endParaRPr>
                    </a:p>
                  </a:txBody>
                  <a:tcPr marL="0" marR="0" marT="0" marB="0"/>
                </a:tc>
                <a:tc>
                  <a:txBody>
                    <a:bodyPr/>
                    <a:lstStyle/>
                    <a:p>
                      <a:pPr algn="l" fontAlgn="t"/>
                      <a:r>
                        <a:rPr lang="en-US" sz="800" b="0" i="0" u="none" strike="noStrike" dirty="0">
                          <a:solidFill>
                            <a:srgbClr val="000000"/>
                          </a:solidFill>
                          <a:effectLst/>
                          <a:latin typeface="+mn-lt"/>
                          <a:ea typeface="宋体" panose="02010600030101010101" pitchFamily="2" charset="-122"/>
                        </a:rPr>
                        <a:t>Reply LS on specification of dataset and model parameters exchange</a:t>
                      </a:r>
                    </a:p>
                  </a:txBody>
                  <a:tcPr marL="0" marR="0" marT="0" marB="0"/>
                </a:tc>
                <a:tc>
                  <a:txBody>
                    <a:bodyPr/>
                    <a:lstStyle/>
                    <a:p>
                      <a:pPr marL="0" algn="l" defTabSz="1219170" rtl="0" eaLnBrk="1" fontAlgn="t" latinLnBrk="0" hangingPunct="1">
                        <a:spcAft>
                          <a:spcPts val="0"/>
                        </a:spcAft>
                      </a:pPr>
                      <a:r>
                        <a:rPr lang="en-US" sz="800" b="0" i="0" u="none" strike="noStrike" kern="1200" dirty="0">
                          <a:solidFill>
                            <a:srgbClr val="000000"/>
                          </a:solidFill>
                          <a:effectLst/>
                          <a:latin typeface="+mn-lt"/>
                          <a:ea typeface="宋体" panose="02010600030101010101" pitchFamily="2" charset="-122"/>
                          <a:cs typeface="+mn-cs"/>
                        </a:rPr>
                        <a:t>LS in</a:t>
                      </a:r>
                    </a:p>
                  </a:txBody>
                  <a:tcPr marL="68580" marR="68580" marT="0" marB="0" anchor="b"/>
                </a:tc>
                <a:tc>
                  <a:txBody>
                    <a:bodyPr/>
                    <a:lstStyle/>
                    <a:p>
                      <a:pPr marL="0" algn="l" defTabSz="1219170" rtl="0" eaLnBrk="1" fontAlgn="t" latinLnBrk="0" hangingPunct="1">
                        <a:spcAft>
                          <a:spcPts val="0"/>
                        </a:spcAft>
                      </a:pPr>
                      <a:r>
                        <a:rPr lang="en-US" sz="800" b="0" i="0" u="none" strike="noStrike" kern="1200" dirty="0">
                          <a:solidFill>
                            <a:srgbClr val="000000"/>
                          </a:solidFill>
                          <a:effectLst/>
                          <a:latin typeface="+mn-lt"/>
                          <a:ea typeface="宋体" panose="02010600030101010101" pitchFamily="2" charset="-122"/>
                          <a:cs typeface="+mn-cs"/>
                        </a:rPr>
                        <a:t>SA5</a:t>
                      </a:r>
                    </a:p>
                  </a:txBody>
                  <a:tcPr marL="68580" marR="68580" marT="0" marB="0" anchor="b"/>
                </a:tc>
                <a:tc>
                  <a:txBody>
                    <a:bodyPr/>
                    <a:lstStyle/>
                    <a:p>
                      <a:pPr algn="l" fontAlgn="t"/>
                      <a:r>
                        <a:rPr lang="en-US" sz="800" b="0" i="0" u="none" strike="noStrike">
                          <a:solidFill>
                            <a:srgbClr val="000000"/>
                          </a:solidFill>
                          <a:effectLst/>
                          <a:latin typeface="+mn-lt"/>
                          <a:ea typeface="宋体" panose="02010600030101010101" pitchFamily="2" charset="-122"/>
                        </a:rPr>
                        <a:t>SA, RAN, RAN2</a:t>
                      </a:r>
                    </a:p>
                  </a:txBody>
                  <a:tcPr marL="0" marR="0" marT="0" marB="0"/>
                </a:tc>
                <a:tc>
                  <a:txBody>
                    <a:bodyPr/>
                    <a:lstStyle/>
                    <a:p>
                      <a:pPr algn="l" fontAlgn="t"/>
                      <a:r>
                        <a:rPr lang="en-US" sz="800" b="0" i="0" u="none" strike="noStrike" dirty="0">
                          <a:solidFill>
                            <a:srgbClr val="000000"/>
                          </a:solidFill>
                          <a:effectLst/>
                          <a:latin typeface="+mn-lt"/>
                          <a:ea typeface="宋体" panose="02010600030101010101" pitchFamily="2" charset="-122"/>
                        </a:rPr>
                        <a:t>SA2, SA3, RAN1</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effectLst/>
                          <a:latin typeface="+mn-lt"/>
                          <a:ea typeface="PMingLiU"/>
                        </a:rPr>
                        <a:t>For information, No action from SA</a:t>
                      </a:r>
                      <a:endParaRPr lang="en-US" sz="800" dirty="0">
                        <a:effectLst/>
                        <a:latin typeface="+mn-lt"/>
                        <a:ea typeface="PMingLiU"/>
                      </a:endParaRPr>
                    </a:p>
                  </a:txBody>
                  <a:tcPr marL="68580" marR="68580" marT="0" marB="0" anchor="b"/>
                </a:tc>
                <a:extLst>
                  <a:ext uri="{0D108BD9-81ED-4DB2-BD59-A6C34878D82A}">
                    <a16:rowId xmlns:a16="http://schemas.microsoft.com/office/drawing/2014/main" val="3824035094"/>
                  </a:ext>
                </a:extLst>
              </a:tr>
              <a:tr h="459614">
                <a:tc>
                  <a:txBody>
                    <a:bodyPr/>
                    <a:lstStyle/>
                    <a:p>
                      <a:pPr algn="l">
                        <a:spcAft>
                          <a:spcPts val="0"/>
                        </a:spcAft>
                      </a:pPr>
                      <a:r>
                        <a:rPr lang="en-US" sz="800" b="1" u="sng">
                          <a:solidFill>
                            <a:srgbClr val="0000FF"/>
                          </a:solidFill>
                          <a:effectLst/>
                          <a:latin typeface="Arial" panose="020B0604020202020204" pitchFamily="34" charset="0"/>
                          <a:ea typeface="宋体" panose="02010600030101010101" pitchFamily="2" charset="-122"/>
                          <a:hlinkClick r:id="rId4"/>
                        </a:rPr>
                        <a:t>SP-251297</a:t>
                      </a:r>
                      <a:endParaRPr lang="zh-CN" sz="1050">
                        <a:effectLst/>
                        <a:latin typeface="Calibri" panose="020F0502020204030204" pitchFamily="34" charset="0"/>
                        <a:ea typeface="宋体" panose="02010600030101010101" pitchFamily="2" charset="-122"/>
                      </a:endParaRPr>
                    </a:p>
                  </a:txBody>
                  <a:tcPr marL="0" marR="0" marT="0" marB="0">
                    <a:solidFill>
                      <a:srgbClr val="92D050"/>
                    </a:solidFill>
                  </a:tcPr>
                </a:tc>
                <a:tc>
                  <a:txBody>
                    <a:bodyPr/>
                    <a:lstStyle/>
                    <a:p>
                      <a:pPr algn="l" fontAlgn="b"/>
                      <a:endParaRPr lang="en-US" sz="8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sz="800" b="0" i="0" u="none" strike="noStrike" dirty="0">
                          <a:solidFill>
                            <a:srgbClr val="000000"/>
                          </a:solidFill>
                          <a:effectLst/>
                          <a:latin typeface="+mn-lt"/>
                          <a:ea typeface="等线" panose="02010600030101010101" pitchFamily="2" charset="-122"/>
                        </a:rPr>
                        <a:t>Draft reply LS to ITUT_JCA-IMT2020-O-038_LS17 = S5-255021 on Invitation to update the information in the IMT-2020 and beyond roadmap (to: ITU-T JCA-IMT2020; cc:  SA, RAN, CT, All ITU-T Study Groups, ITU-R SG5 and ITU-D SG2, Broadband Forum, ETSI (ISG MEC, ISG NFV, </a:t>
                      </a:r>
                      <a:r>
                        <a:rPr lang="en-US" sz="800" b="0" i="0" u="none" strike="noStrike" dirty="0" err="1">
                          <a:solidFill>
                            <a:srgbClr val="000000"/>
                          </a:solidFill>
                          <a:effectLst/>
                          <a:latin typeface="+mn-lt"/>
                          <a:ea typeface="等线" panose="02010600030101010101" pitchFamily="2" charset="-122"/>
                        </a:rPr>
                        <a:t>Millimetre</a:t>
                      </a:r>
                      <a:r>
                        <a:rPr lang="en-US" sz="800" b="0" i="0" u="none" strike="noStrike" dirty="0">
                          <a:solidFill>
                            <a:srgbClr val="000000"/>
                          </a:solidFill>
                          <a:effectLst/>
                          <a:latin typeface="+mn-lt"/>
                          <a:ea typeface="等线" panose="02010600030101010101" pitchFamily="2" charset="-122"/>
                        </a:rPr>
                        <a:t> Wave Transmission), GSMA (Network 2020), IEEE 802.1, IEEE Future Networks Initiative, IEEE 1914, IETF (DETNET, DMM, SFC, CCAMP and TEAS), </a:t>
                      </a:r>
                      <a:r>
                        <a:rPr lang="en-US" sz="800" b="0" i="0" u="none" strike="noStrike" dirty="0" err="1">
                          <a:solidFill>
                            <a:srgbClr val="000000"/>
                          </a:solidFill>
                          <a:effectLst/>
                          <a:latin typeface="+mn-lt"/>
                          <a:ea typeface="等线" panose="02010600030101010101" pitchFamily="2" charset="-122"/>
                        </a:rPr>
                        <a:t>Mplify</a:t>
                      </a:r>
                      <a:r>
                        <a:rPr lang="en-US" sz="800" b="0" i="0" u="none" strike="noStrike" dirty="0">
                          <a:solidFill>
                            <a:srgbClr val="000000"/>
                          </a:solidFill>
                          <a:effectLst/>
                          <a:latin typeface="+mn-lt"/>
                          <a:ea typeface="等线" panose="02010600030101010101" pitchFamily="2" charset="-122"/>
                        </a:rPr>
                        <a:t> Alliance, NGMN (5G Work </a:t>
                      </a:r>
                      <a:r>
                        <a:rPr lang="en-US" sz="800" b="0" i="0" u="none" strike="noStrike" dirty="0" err="1">
                          <a:solidFill>
                            <a:srgbClr val="000000"/>
                          </a:solidFill>
                          <a:effectLst/>
                          <a:latin typeface="+mn-lt"/>
                          <a:ea typeface="等线" panose="02010600030101010101" pitchFamily="2" charset="-122"/>
                        </a:rPr>
                        <a:t>Programme</a:t>
                      </a:r>
                      <a:r>
                        <a:rPr lang="en-US" sz="800" b="0" i="0" u="none" strike="noStrike" dirty="0">
                          <a:solidFill>
                            <a:srgbClr val="000000"/>
                          </a:solidFill>
                          <a:effectLst/>
                          <a:latin typeface="+mn-lt"/>
                          <a:ea typeface="等线" panose="02010600030101010101" pitchFamily="2" charset="-122"/>
                        </a:rPr>
                        <a:t>), OASIS (TOSCA), oneM2M,  Linux Foundation, ONAP, OSSDN, SCF, TM Forum, TTA, TSDSI; contact: CMCC)</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mn-ea"/>
                          <a:cs typeface="+mn-cs"/>
                        </a:rPr>
                        <a:t>LS in</a:t>
                      </a:r>
                    </a:p>
                    <a:p>
                      <a:pPr marL="0" algn="l" defTabSz="1219170" rtl="0" eaLnBrk="1" fontAlgn="t" latinLnBrk="0" hangingPunct="1">
                        <a:spcAft>
                          <a:spcPts val="0"/>
                        </a:spcAft>
                      </a:pPr>
                      <a:endParaRPr lang="en-US" sz="800" b="0" i="0" u="none" strike="noStrike" kern="1200" dirty="0">
                        <a:solidFill>
                          <a:srgbClr val="000000"/>
                        </a:solidFill>
                        <a:effectLst/>
                        <a:latin typeface="+mn-lt"/>
                        <a:ea typeface="宋体" panose="02010600030101010101" pitchFamily="2" charset="-122"/>
                        <a:cs typeface="+mn-cs"/>
                      </a:endParaRPr>
                    </a:p>
                  </a:txBody>
                  <a:tcPr marL="68580" marR="68580" marT="0" marB="0" anchor="b"/>
                </a:tc>
                <a:tc>
                  <a:txBody>
                    <a:bodyPr/>
                    <a:lstStyle/>
                    <a:p>
                      <a:pPr marL="0" algn="l" defTabSz="1219170" rtl="0" eaLnBrk="1" fontAlgn="t" latinLnBrk="0" hangingPunct="1">
                        <a:spcAft>
                          <a:spcPts val="0"/>
                        </a:spcAft>
                      </a:pPr>
                      <a:endParaRPr lang="en-US" sz="800" b="0" i="0" u="none" strike="noStrike" kern="1200" dirty="0">
                        <a:solidFill>
                          <a:srgbClr val="000000"/>
                        </a:solidFill>
                        <a:effectLst/>
                        <a:latin typeface="+mn-lt"/>
                        <a:ea typeface="宋体" panose="02010600030101010101" pitchFamily="2" charset="-122"/>
                        <a:cs typeface="+mn-cs"/>
                      </a:endParaRPr>
                    </a:p>
                  </a:txBody>
                  <a:tcPr marL="68580" marR="68580" marT="0" marB="0" anchor="b"/>
                </a:tc>
                <a:tc>
                  <a:txBody>
                    <a:bodyPr/>
                    <a:lstStyle/>
                    <a:p>
                      <a:pPr algn="l" fontAlgn="b"/>
                      <a:r>
                        <a:rPr lang="en-US" sz="800" b="0" i="0" u="none" strike="noStrike">
                          <a:solidFill>
                            <a:srgbClr val="000000"/>
                          </a:solidFill>
                          <a:effectLst/>
                          <a:latin typeface="+mn-lt"/>
                          <a:ea typeface="等线" panose="02010600030101010101" pitchFamily="2" charset="-122"/>
                        </a:rPr>
                        <a:t>ITU-T JCA-IMT2020</a:t>
                      </a:r>
                    </a:p>
                  </a:txBody>
                  <a:tcPr marL="7620" marR="7620" marT="7620" marB="0" anchor="b"/>
                </a:tc>
                <a:tc>
                  <a:txBody>
                    <a:bodyPr/>
                    <a:lstStyle/>
                    <a:p>
                      <a:pPr algn="l" fontAlgn="b"/>
                      <a:r>
                        <a:rPr lang="en-US" sz="700" b="0" i="0" u="none" strike="noStrike" dirty="0">
                          <a:solidFill>
                            <a:srgbClr val="000000"/>
                          </a:solidFill>
                          <a:effectLst/>
                          <a:latin typeface="+mn-lt"/>
                          <a:ea typeface="等线" panose="02010600030101010101" pitchFamily="2" charset="-122"/>
                        </a:rPr>
                        <a:t>SA, RAN, CT, All ITU-T Study Groups, ITU-R SG5 and ITU-D SG2, BBF, ETSI, GSMA, IEEE 802.1, IEEE Future Networks Initiative, IEEE 1914, IETF, </a:t>
                      </a:r>
                      <a:r>
                        <a:rPr lang="en-US" sz="700" b="0" i="0" u="none" strike="noStrike" dirty="0" err="1">
                          <a:solidFill>
                            <a:srgbClr val="000000"/>
                          </a:solidFill>
                          <a:effectLst/>
                          <a:latin typeface="+mn-lt"/>
                          <a:ea typeface="等线" panose="02010600030101010101" pitchFamily="2" charset="-122"/>
                        </a:rPr>
                        <a:t>Mplify</a:t>
                      </a:r>
                      <a:r>
                        <a:rPr lang="en-US" sz="700" b="0" i="0" u="none" strike="noStrike" dirty="0">
                          <a:solidFill>
                            <a:srgbClr val="000000"/>
                          </a:solidFill>
                          <a:effectLst/>
                          <a:latin typeface="+mn-lt"/>
                          <a:ea typeface="等线" panose="02010600030101010101" pitchFamily="2" charset="-122"/>
                        </a:rPr>
                        <a:t> Alliance, NGMN, OASIS, oneM2M,  Linux Foundation, ONAP, OSSDN, SCF, TM Forum, TTA, TSDSI</a:t>
                      </a:r>
                    </a:p>
                  </a:txBody>
                  <a:tcPr marL="7620" marR="7620" marT="762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effectLst/>
                          <a:latin typeface="+mn-lt"/>
                          <a:ea typeface="PMingLiU"/>
                        </a:rPr>
                        <a:t>For information, No action from SA</a:t>
                      </a:r>
                      <a:endParaRPr lang="en-US" sz="800" dirty="0">
                        <a:effectLst/>
                        <a:latin typeface="+mn-lt"/>
                        <a:ea typeface="PMingLiU"/>
                      </a:endParaRPr>
                    </a:p>
                  </a:txBody>
                  <a:tcPr marL="68580" marR="68580" marT="0" marB="0" anchor="b"/>
                </a:tc>
                <a:extLst>
                  <a:ext uri="{0D108BD9-81ED-4DB2-BD59-A6C34878D82A}">
                    <a16:rowId xmlns:a16="http://schemas.microsoft.com/office/drawing/2014/main" val="779296461"/>
                  </a:ext>
                </a:extLst>
              </a:tr>
              <a:tr h="321240">
                <a:tc>
                  <a:txBody>
                    <a:bodyPr/>
                    <a:lstStyle/>
                    <a:p>
                      <a:pPr algn="l">
                        <a:spcAft>
                          <a:spcPts val="0"/>
                        </a:spcAft>
                      </a:pPr>
                      <a:r>
                        <a:rPr lang="en-US" sz="800" b="1" u="sng" dirty="0">
                          <a:solidFill>
                            <a:srgbClr val="0000FF"/>
                          </a:solidFill>
                          <a:effectLst/>
                          <a:latin typeface="Arial" panose="020B0604020202020204" pitchFamily="34" charset="0"/>
                          <a:ea typeface="宋体" panose="02010600030101010101" pitchFamily="2" charset="-122"/>
                          <a:hlinkClick r:id="rId5"/>
                        </a:rPr>
                        <a:t>SP-251298</a:t>
                      </a:r>
                      <a:endParaRPr lang="zh-CN" sz="1050" dirty="0">
                        <a:effectLst/>
                        <a:latin typeface="Calibri" panose="020F0502020204030204" pitchFamily="34" charset="0"/>
                        <a:ea typeface="宋体" panose="02010600030101010101" pitchFamily="2" charset="-122"/>
                      </a:endParaRPr>
                    </a:p>
                  </a:txBody>
                  <a:tcPr marL="0" marR="0" marT="0" marB="0">
                    <a:solidFill>
                      <a:srgbClr val="92D050"/>
                    </a:solidFill>
                  </a:tcPr>
                </a:tc>
                <a:tc>
                  <a:txBody>
                    <a:bodyPr/>
                    <a:lstStyle/>
                    <a:p>
                      <a:pPr algn="l" fontAlgn="b"/>
                      <a:endParaRPr lang="en-US" sz="1100" b="0" i="0" u="none" strike="noStrike" dirty="0">
                        <a:solidFill>
                          <a:srgbClr val="000000"/>
                        </a:solidFill>
                        <a:effectLst/>
                        <a:latin typeface="等线" panose="02010600030101010101" pitchFamily="2" charset="-122"/>
                        <a:ea typeface="等线" panose="02010600030101010101" pitchFamily="2" charset="-122"/>
                      </a:endParaRPr>
                    </a:p>
                  </a:txBody>
                  <a:tcPr marL="7620" marR="7620" marT="7620" marB="0" anchor="b"/>
                </a:tc>
                <a:tc>
                  <a:txBody>
                    <a:bodyPr/>
                    <a:lstStyle/>
                    <a:p>
                      <a:pPr algn="l" fontAlgn="b"/>
                      <a:r>
                        <a:rPr lang="en-US" sz="800" b="0" i="0" u="none" strike="noStrike" kern="1200" dirty="0">
                          <a:solidFill>
                            <a:srgbClr val="000000"/>
                          </a:solidFill>
                          <a:effectLst/>
                          <a:latin typeface="+mn-lt"/>
                          <a:ea typeface="等线" panose="02010600030101010101" pitchFamily="2" charset="-122"/>
                          <a:cs typeface="+mn-cs"/>
                        </a:rPr>
                        <a:t>Draft reply LS to IETF_TEAS_LS_250917 = S5-255022 on IETF Network Slice Application in 3GPP 5G End-to-End Network Slice (to: IETF TEAS; cc: SA2, SA3, RAN3; contact: Ericsson)</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mn-ea"/>
                          <a:cs typeface="+mn-cs"/>
                        </a:rPr>
                        <a:t>LS in</a:t>
                      </a:r>
                      <a:endParaRPr lang="en-US" sz="800" b="0" i="0" u="none" strike="noStrike" kern="1200" dirty="0">
                        <a:solidFill>
                          <a:srgbClr val="000000"/>
                        </a:solidFill>
                        <a:effectLst/>
                        <a:latin typeface="+mn-lt"/>
                        <a:ea typeface="等线" panose="02010600030101010101" pitchFamily="2" charset="-122"/>
                        <a:cs typeface="+mn-cs"/>
                      </a:endParaRPr>
                    </a:p>
                  </a:txBody>
                  <a:tcPr marL="68580" marR="68580" marT="0" marB="0" anchor="b"/>
                </a:tc>
                <a:tc>
                  <a:txBody>
                    <a:bodyPr/>
                    <a:lstStyle/>
                    <a:p>
                      <a:pPr marL="0" algn="l" defTabSz="1219170" rtl="0" eaLnBrk="1" fontAlgn="t" latinLnBrk="0" hangingPunct="1">
                        <a:spcAft>
                          <a:spcPts val="0"/>
                        </a:spcAft>
                      </a:pPr>
                      <a:endParaRPr lang="en-US" sz="800" b="0" i="0" u="none" strike="noStrike" kern="1200" dirty="0">
                        <a:solidFill>
                          <a:srgbClr val="000000"/>
                        </a:solidFill>
                        <a:effectLst/>
                        <a:latin typeface="+mn-lt"/>
                        <a:ea typeface="等线" panose="02010600030101010101" pitchFamily="2" charset="-122"/>
                        <a:cs typeface="+mn-cs"/>
                      </a:endParaRPr>
                    </a:p>
                  </a:txBody>
                  <a:tcPr marL="68580" marR="68580" marT="0" marB="0" anchor="b"/>
                </a:tc>
                <a:tc>
                  <a:txBody>
                    <a:bodyPr/>
                    <a:lstStyle/>
                    <a:p>
                      <a:pPr algn="l" fontAlgn="b"/>
                      <a:r>
                        <a:rPr lang="en-US" sz="800" b="0" i="0" u="none" strike="noStrike" kern="1200" dirty="0">
                          <a:solidFill>
                            <a:srgbClr val="000000"/>
                          </a:solidFill>
                          <a:effectLst/>
                          <a:latin typeface="+mn-lt"/>
                          <a:ea typeface="等线" panose="02010600030101010101" pitchFamily="2" charset="-122"/>
                          <a:cs typeface="+mn-cs"/>
                        </a:rPr>
                        <a:t>SA</a:t>
                      </a:r>
                    </a:p>
                  </a:txBody>
                  <a:tcPr marL="7620" marR="7620" marT="7620" marB="0" anchor="b"/>
                </a:tc>
                <a:tc>
                  <a:txBody>
                    <a:bodyPr/>
                    <a:lstStyle/>
                    <a:p>
                      <a:pPr algn="l" fontAlgn="b"/>
                      <a:r>
                        <a:rPr lang="en-US" sz="800" b="0" i="0" u="none" strike="noStrike" kern="1200" dirty="0">
                          <a:solidFill>
                            <a:srgbClr val="000000"/>
                          </a:solidFill>
                          <a:effectLst/>
                          <a:latin typeface="+mn-lt"/>
                          <a:ea typeface="等线" panose="02010600030101010101" pitchFamily="2" charset="-122"/>
                          <a:cs typeface="+mn-cs"/>
                        </a:rPr>
                        <a:t>SA2, SA3, RAN3</a:t>
                      </a:r>
                    </a:p>
                  </a:txBody>
                  <a:tcPr marL="7620" marR="7620" marT="762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b="0" i="0" u="none" strike="noStrike" kern="1200" dirty="0">
                          <a:solidFill>
                            <a:srgbClr val="000000"/>
                          </a:solidFill>
                          <a:effectLst/>
                          <a:highlight>
                            <a:srgbClr val="00FFFF"/>
                          </a:highlight>
                          <a:latin typeface="+mn-lt"/>
                          <a:ea typeface="等线" panose="02010600030101010101" pitchFamily="2" charset="-122"/>
                          <a:cs typeface="+mn-cs"/>
                        </a:rPr>
                        <a:t>Action for SA: SA5 kindly requests SA to consolidate all inputs from SA5, and provide response to the IETF TEAS WG. </a:t>
                      </a:r>
                    </a:p>
                  </a:txBody>
                  <a:tcPr marL="68580" marR="68580" marT="0" marB="0" anchor="b"/>
                </a:tc>
                <a:extLst>
                  <a:ext uri="{0D108BD9-81ED-4DB2-BD59-A6C34878D82A}">
                    <a16:rowId xmlns:a16="http://schemas.microsoft.com/office/drawing/2014/main" val="1243332808"/>
                  </a:ext>
                </a:extLst>
              </a:tr>
            </a:tbl>
          </a:graphicData>
        </a:graphic>
      </p:graphicFrame>
    </p:spTree>
    <p:extLst>
      <p:ext uri="{BB962C8B-B14F-4D97-AF65-F5344CB8AC3E}">
        <p14:creationId xmlns:p14="http://schemas.microsoft.com/office/powerpoint/2010/main" val="28353394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BAD4A-FD96-4F1D-BB30-854A645FEBF6}"/>
              </a:ext>
            </a:extLst>
          </p:cNvPr>
          <p:cNvSpPr>
            <a:spLocks noGrp="1"/>
          </p:cNvSpPr>
          <p:nvPr>
            <p:ph type="title"/>
          </p:nvPr>
        </p:nvSpPr>
        <p:spPr>
          <a:xfrm>
            <a:off x="793750" y="2055114"/>
            <a:ext cx="6827838" cy="857250"/>
          </a:xfrm>
        </p:spPr>
        <p:txBody>
          <a:bodyPr/>
          <a:lstStyle/>
          <a:p>
            <a:r>
              <a:rPr lang="en-US" altLang="zh-CN" dirty="0"/>
              <a:t>SA5 Charging SWG</a:t>
            </a:r>
            <a:endParaRPr lang="zh-CN" altLang="en-US" dirty="0"/>
          </a:p>
        </p:txBody>
      </p:sp>
    </p:spTree>
    <p:extLst>
      <p:ext uri="{BB962C8B-B14F-4D97-AF65-F5344CB8AC3E}">
        <p14:creationId xmlns:p14="http://schemas.microsoft.com/office/powerpoint/2010/main" val="115090888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DA800-D5EF-179D-7135-2D53E2470A6E}"/>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4F7F651-9FB8-3097-971B-284E74E9A99C}"/>
              </a:ext>
            </a:extLst>
          </p:cNvPr>
          <p:cNvSpPr>
            <a:spLocks noGrp="1"/>
          </p:cNvSpPr>
          <p:nvPr>
            <p:ph type="title"/>
          </p:nvPr>
        </p:nvSpPr>
        <p:spPr>
          <a:xfrm>
            <a:off x="276390" y="73209"/>
            <a:ext cx="7456596" cy="675821"/>
          </a:xfrm>
        </p:spPr>
        <p:txBody>
          <a:bodyPr/>
          <a:lstStyle/>
          <a:p>
            <a:pPr algn="l"/>
            <a:r>
              <a:rPr lang="de-DE" altLang="de-DE" sz="2800" b="1" dirty="0">
                <a:solidFill>
                  <a:schemeClr val="tx1"/>
                </a:solidFill>
              </a:rPr>
              <a:t>1) General Aspects – SA5 Charging SWG statistics</a:t>
            </a:r>
          </a:p>
        </p:txBody>
      </p:sp>
      <p:sp>
        <p:nvSpPr>
          <p:cNvPr id="9219" name="Content Placeholder 2">
            <a:extLst>
              <a:ext uri="{FF2B5EF4-FFF2-40B4-BE49-F238E27FC236}">
                <a16:creationId xmlns:a16="http://schemas.microsoft.com/office/drawing/2014/main" id="{844A5899-49BE-88FD-E33D-F2956EEEF161}"/>
              </a:ext>
            </a:extLst>
          </p:cNvPr>
          <p:cNvSpPr>
            <a:spLocks noGrp="1"/>
          </p:cNvSpPr>
          <p:nvPr>
            <p:ph idx="1"/>
          </p:nvPr>
        </p:nvSpPr>
        <p:spPr>
          <a:xfrm>
            <a:off x="757238" y="989435"/>
            <a:ext cx="7629524" cy="3164630"/>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SA5#163-CH SWG  (</a:t>
            </a:r>
            <a:r>
              <a:rPr lang="en-US" altLang="ko-KR" sz="1800" dirty="0">
                <a:latin typeface="Calibri" panose="020F0502020204030204" pitchFamily="34" charset="0"/>
                <a:ea typeface="Calibri" panose="020F0502020204030204" pitchFamily="34" charset="0"/>
                <a:cs typeface="Calibri" panose="020F0502020204030204" pitchFamily="34" charset="0"/>
              </a:rPr>
              <a:t>13 – 17 October 2025, Wuhan, China</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29</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SA5#163-CH SWG </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6</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131</a:t>
            </a:r>
            <a:r>
              <a:rPr lang="en-US" altLang="en-US" sz="1600" dirty="0"/>
              <a:t> documents (including revisions) including:</a:t>
            </a:r>
          </a:p>
          <a:p>
            <a:pPr lvl="2"/>
            <a:r>
              <a:rPr lang="en-US" altLang="en-US" sz="1200" dirty="0">
                <a:solidFill>
                  <a:srgbClr val="FF0000"/>
                </a:solidFill>
              </a:rPr>
              <a:t>75</a:t>
            </a:r>
            <a:r>
              <a:rPr lang="en-US" altLang="en-US" sz="1200" dirty="0"/>
              <a:t> documents submitted (including revisions)</a:t>
            </a:r>
            <a:r>
              <a:rPr lang="zh-CN" altLang="en-US" sz="1200" dirty="0"/>
              <a:t>，</a:t>
            </a:r>
            <a:r>
              <a:rPr lang="en-US" altLang="ko-KR" sz="1200" dirty="0"/>
              <a:t>Total output: </a:t>
            </a:r>
            <a:r>
              <a:rPr lang="en-US" altLang="ko-KR" sz="1200" dirty="0">
                <a:solidFill>
                  <a:srgbClr val="FF0000"/>
                </a:solidFill>
              </a:rPr>
              <a:t>56</a:t>
            </a:r>
            <a:endParaRPr lang="en-US" altLang="en-US" sz="1200" dirty="0">
              <a:solidFill>
                <a:srgbClr val="FF0000"/>
              </a:solidFill>
            </a:endParaRPr>
          </a:p>
          <a:p>
            <a:pPr lvl="2"/>
            <a:r>
              <a:rPr lang="en-US" altLang="en-US" sz="1200" dirty="0">
                <a:solidFill>
                  <a:srgbClr val="FF0000"/>
                </a:solidFill>
              </a:rPr>
              <a:t>2</a:t>
            </a:r>
            <a:r>
              <a:rPr lang="en-US" altLang="en-US" sz="1200" dirty="0"/>
              <a:t> Incoming LSs, </a:t>
            </a:r>
            <a:r>
              <a:rPr lang="en-US" altLang="en-US" sz="1200" dirty="0">
                <a:solidFill>
                  <a:srgbClr val="FF0000"/>
                </a:solidFill>
              </a:rPr>
              <a:t>0</a:t>
            </a:r>
            <a:r>
              <a:rPr lang="en-US" altLang="en-US" sz="1200" dirty="0"/>
              <a:t> Outgoing LS</a:t>
            </a: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SA5#164-CH SWG  (</a:t>
            </a:r>
            <a:r>
              <a:rPr lang="en-GB" altLang="de-DE" sz="1800" dirty="0">
                <a:latin typeface="Calibri" panose="020F0502020204030204" pitchFamily="34" charset="0"/>
                <a:ea typeface="Calibri" panose="020F0502020204030204" pitchFamily="34" charset="0"/>
                <a:cs typeface="Calibri" panose="020F0502020204030204" pitchFamily="34" charset="0"/>
              </a:rPr>
              <a:t>17 – 21 November 2025, Dallas, USA</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33</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SA5#164-CH SWG </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12</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124</a:t>
            </a:r>
            <a:r>
              <a:rPr lang="en-US" altLang="en-US" sz="1600" dirty="0"/>
              <a:t> documents (including revisions) including:</a:t>
            </a:r>
          </a:p>
          <a:p>
            <a:pPr lvl="2"/>
            <a:r>
              <a:rPr lang="en-US" altLang="en-US" sz="1200" dirty="0">
                <a:solidFill>
                  <a:srgbClr val="FF0000"/>
                </a:solidFill>
              </a:rPr>
              <a:t>70</a:t>
            </a:r>
            <a:r>
              <a:rPr lang="en-US" altLang="en-US" sz="1200" dirty="0"/>
              <a:t> documents submitted (including revisions)</a:t>
            </a:r>
            <a:r>
              <a:rPr lang="zh-CN" altLang="en-US" sz="1200" dirty="0"/>
              <a:t>，</a:t>
            </a:r>
            <a:r>
              <a:rPr lang="en-US" altLang="ko-KR" sz="1200" dirty="0"/>
              <a:t>Total output: </a:t>
            </a:r>
            <a:r>
              <a:rPr lang="en-US" altLang="ko-KR" sz="1200" dirty="0">
                <a:solidFill>
                  <a:srgbClr val="FF0000"/>
                </a:solidFill>
              </a:rPr>
              <a:t>54</a:t>
            </a:r>
            <a:endParaRPr lang="en-US" altLang="en-US" sz="1200" dirty="0">
              <a:solidFill>
                <a:srgbClr val="FF0000"/>
              </a:solidFill>
            </a:endParaRPr>
          </a:p>
          <a:p>
            <a:pPr lvl="2"/>
            <a:r>
              <a:rPr lang="en-US" altLang="en-US" sz="1200" dirty="0">
                <a:solidFill>
                  <a:srgbClr val="FF0000"/>
                </a:solidFill>
              </a:rPr>
              <a:t>0</a:t>
            </a:r>
            <a:r>
              <a:rPr lang="en-US" altLang="en-US" sz="1200" dirty="0"/>
              <a:t> Incoming LSs, </a:t>
            </a:r>
            <a:r>
              <a:rPr lang="en-US" altLang="en-US" sz="1200" dirty="0">
                <a:solidFill>
                  <a:srgbClr val="FF0000"/>
                </a:solidFill>
              </a:rPr>
              <a:t>0</a:t>
            </a:r>
            <a:r>
              <a:rPr lang="en-US" altLang="en-US" sz="1200" dirty="0"/>
              <a:t> Outgoing LS</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a:extLst>
              <a:ext uri="{FF2B5EF4-FFF2-40B4-BE49-F238E27FC236}">
                <a16:creationId xmlns:a16="http://schemas.microsoft.com/office/drawing/2014/main" id="{A1707035-72B4-C57B-C761-A6C8CF32C8E6}"/>
              </a:ext>
            </a:extLst>
          </p:cNvPr>
          <p:cNvSpPr>
            <a:spLocks noChangeArrowheads="1"/>
          </p:cNvSpPr>
          <p:nvPr/>
        </p:nvSpPr>
        <p:spPr bwMode="auto">
          <a:xfrm>
            <a:off x="757238" y="4310061"/>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167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Charging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26 November 2025</a:t>
            </a:r>
          </a:p>
        </p:txBody>
      </p:sp>
    </p:spTree>
    <p:extLst>
      <p:ext uri="{BB962C8B-B14F-4D97-AF65-F5344CB8AC3E}">
        <p14:creationId xmlns:p14="http://schemas.microsoft.com/office/powerpoint/2010/main" val="21906475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748CD-1883-715A-81D2-19D04773916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D13D076-502D-7213-18A6-F71AD5F4A2BD}"/>
              </a:ext>
            </a:extLst>
          </p:cNvPr>
          <p:cNvSpPr txBox="1">
            <a:spLocks/>
          </p:cNvSpPr>
          <p:nvPr/>
        </p:nvSpPr>
        <p:spPr>
          <a:xfrm>
            <a:off x="335486" y="1137057"/>
            <a:ext cx="8250237" cy="323054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WT#1 - Add information elements of multi-modal service identifier for service correlation</a:t>
            </a:r>
          </a:p>
          <a:p>
            <a:pPr lvl="1">
              <a:spcBef>
                <a:spcPts val="0"/>
              </a:spcBef>
              <a:spcAft>
                <a:spcPts val="400"/>
              </a:spcAft>
            </a:pPr>
            <a:r>
              <a:rPr lang="en-US" altLang="de-DE" sz="1200" dirty="0"/>
              <a:t>WT#2 - No progress</a:t>
            </a:r>
          </a:p>
          <a:p>
            <a:pPr lvl="1">
              <a:spcBef>
                <a:spcPts val="0"/>
              </a:spcBef>
              <a:spcAft>
                <a:spcPts val="400"/>
              </a:spcAft>
            </a:pPr>
            <a:r>
              <a:rPr lang="en-US" altLang="de-DE" sz="1200" dirty="0"/>
              <a:t>WT#3 - No progress</a:t>
            </a:r>
          </a:p>
          <a:p>
            <a:pPr lvl="1">
              <a:spcBef>
                <a:spcPts val="0"/>
              </a:spcBef>
              <a:spcAft>
                <a:spcPts val="400"/>
              </a:spcAft>
            </a:pPr>
            <a:r>
              <a:rPr lang="en-US" altLang="de-DE" sz="1200" dirty="0"/>
              <a:t>WT#4 - </a:t>
            </a:r>
            <a:r>
              <a:rPr lang="en-GB" altLang="de-DE" sz="1200" dirty="0"/>
              <a:t>Add information elements to address charging impacts from enhanced QoS handling in XRM, but no agreement was reached</a:t>
            </a:r>
            <a:r>
              <a:rPr lang="en-US" altLang="de-DE" sz="1200" dirty="0"/>
              <a:t>.</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Stage2 of  charging aspects for QoS handling，PDU set handling and Multiplexed media service</a:t>
            </a:r>
          </a:p>
        </p:txBody>
      </p:sp>
      <p:sp>
        <p:nvSpPr>
          <p:cNvPr id="4" name="Title 1">
            <a:extLst>
              <a:ext uri="{FF2B5EF4-FFF2-40B4-BE49-F238E27FC236}">
                <a16:creationId xmlns:a16="http://schemas.microsoft.com/office/drawing/2014/main" id="{FF9F03D0-EE73-64BB-0722-858640DEEE18}"/>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XRM_Ph2-CH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7AE82756-6B53-0893-3195-651E6AF38511}"/>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938AAF50-217A-39E1-20B5-2FF40C0B5866}"/>
              </a:ext>
            </a:extLst>
          </p:cNvPr>
          <p:cNvGraphicFramePr>
            <a:graphicFrameLocks noGrp="1"/>
          </p:cNvGraphicFramePr>
          <p:nvPr>
            <p:extLst>
              <p:ext uri="{D42A27DB-BD31-4B8C-83A1-F6EECF244321}">
                <p14:modId xmlns:p14="http://schemas.microsoft.com/office/powerpoint/2010/main" val="3201497149"/>
              </p:ext>
            </p:extLst>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1090012</a:t>
                      </a:r>
                      <a:endParaRPr lang="en-GB" sz="8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  Charging Aspects on XRM</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dirty="0">
                          <a:solidFill>
                            <a:schemeClr val="dk1"/>
                          </a:solidFill>
                          <a:latin typeface="Arial" panose="020B0604020202020204" pitchFamily="34" charset="0"/>
                          <a:ea typeface="+mn-ea"/>
                          <a:cs typeface="Arial" panose="020B0604020202020204" pitchFamily="34" charset="0"/>
                        </a:rPr>
                        <a:t>XRM_Ph2-CH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12/06/2026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kern="1200" dirty="0">
                          <a:solidFill>
                            <a:schemeClr val="dk1"/>
                          </a:solidFill>
                          <a:latin typeface="Arial" panose="020B0604020202020204" pitchFamily="34" charset="0"/>
                          <a:ea typeface="+mn-ea"/>
                          <a:cs typeface="Arial" panose="020B0604020202020204" pitchFamily="34" charset="0"/>
                        </a:rPr>
                        <a:t>SP-251214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10%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78192713"/>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8C5C9-9EFF-98D8-5134-0F9451C4968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88B1B72-FB76-A8BC-1752-4811C5D87188}"/>
              </a:ext>
            </a:extLst>
          </p:cNvPr>
          <p:cNvSpPr txBox="1">
            <a:spLocks/>
          </p:cNvSpPr>
          <p:nvPr/>
        </p:nvSpPr>
        <p:spPr>
          <a:xfrm>
            <a:off x="335486" y="1137057"/>
            <a:ext cx="8250237" cy="323054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General - </a:t>
            </a:r>
            <a:r>
              <a:rPr lang="en-GB" altLang="de-DE" sz="1200" dirty="0"/>
              <a:t>Study structure, Background, General Description Study scope correction and background update</a:t>
            </a:r>
            <a:endParaRPr lang="en-US" altLang="de-DE" sz="1200" dirty="0"/>
          </a:p>
          <a:p>
            <a:pPr lvl="1">
              <a:spcBef>
                <a:spcPts val="0"/>
              </a:spcBef>
              <a:spcAft>
                <a:spcPts val="400"/>
              </a:spcAft>
            </a:pPr>
            <a:r>
              <a:rPr lang="en-US" altLang="de-DE" sz="1200" dirty="0"/>
              <a:t>WT#1 - </a:t>
            </a:r>
            <a:r>
              <a:rPr lang="en-GB" altLang="de-DE" sz="1200" dirty="0"/>
              <a:t>CAPIF Inter-connection Use cases, key issues and charging requirements</a:t>
            </a:r>
          </a:p>
          <a:p>
            <a:pPr lvl="1">
              <a:spcBef>
                <a:spcPts val="0"/>
              </a:spcBef>
              <a:spcAft>
                <a:spcPts val="400"/>
              </a:spcAft>
            </a:pPr>
            <a:r>
              <a:rPr lang="en-US" altLang="de-DE" sz="1200" dirty="0"/>
              <a:t>WT#2 - </a:t>
            </a:r>
            <a:r>
              <a:rPr lang="en-GB" altLang="de-DE" sz="1200" dirty="0"/>
              <a:t>Authorization, Authentication Use Cases (2), key Issues and charging requirements</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Use cases, Key issues, first solutions contributions </a:t>
            </a:r>
          </a:p>
        </p:txBody>
      </p:sp>
      <p:sp>
        <p:nvSpPr>
          <p:cNvPr id="4" name="Title 1">
            <a:extLst>
              <a:ext uri="{FF2B5EF4-FFF2-40B4-BE49-F238E27FC236}">
                <a16:creationId xmlns:a16="http://schemas.microsoft.com/office/drawing/2014/main" id="{D54CE65C-F8D8-8505-BA67-01F3BBFEA70C}"/>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FS_CAPIF_Ph3-CH</a:t>
            </a:r>
            <a:endParaRPr lang="en-US" altLang="de-DE" sz="2800" b="1" dirty="0">
              <a:solidFill>
                <a:schemeClr val="tx1"/>
              </a:solidFill>
            </a:endParaRPr>
          </a:p>
        </p:txBody>
      </p:sp>
      <p:sp>
        <p:nvSpPr>
          <p:cNvPr id="2" name="Title 1">
            <a:extLst>
              <a:ext uri="{FF2B5EF4-FFF2-40B4-BE49-F238E27FC236}">
                <a16:creationId xmlns:a16="http://schemas.microsoft.com/office/drawing/2014/main" id="{46FDF3F7-B50B-AA86-6350-90424E50003E}"/>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51776545-3C78-9D8E-6601-A9126E27056A}"/>
              </a:ext>
            </a:extLst>
          </p:cNvPr>
          <p:cNvGraphicFramePr>
            <a:graphicFrameLocks noGrp="1"/>
          </p:cNvGraphicFramePr>
          <p:nvPr>
            <p:extLst>
              <p:ext uri="{D42A27DB-BD31-4B8C-83A1-F6EECF244321}">
                <p14:modId xmlns:p14="http://schemas.microsoft.com/office/powerpoint/2010/main" val="1227130231"/>
              </p:ext>
            </p:extLst>
          </p:nvPr>
        </p:nvGraphicFramePr>
        <p:xfrm>
          <a:off x="335486" y="568098"/>
          <a:ext cx="8180387" cy="5308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1080014</a:t>
                      </a: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SID on Charging Aspects of CAPIF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b="1" i="0" u="none" strike="noStrike" kern="1200" dirty="0">
                          <a:solidFill>
                            <a:srgbClr val="000000"/>
                          </a:solidFill>
                          <a:effectLst/>
                          <a:latin typeface="Arial" panose="020B0604020202020204" pitchFamily="34" charset="0"/>
                          <a:ea typeface="+mn-ea"/>
                          <a:cs typeface="+mn-cs"/>
                        </a:rPr>
                        <a:t>FS_CAPIF_Ph3-CH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kern="1200" dirty="0">
                          <a:solidFill>
                            <a:schemeClr val="dk1"/>
                          </a:solidFill>
                          <a:latin typeface="Arial" panose="020B0604020202020204" pitchFamily="34" charset="0"/>
                          <a:ea typeface="+mn-ea"/>
                          <a:cs typeface="Arial" panose="020B0604020202020204" pitchFamily="34" charset="0"/>
                        </a:rPr>
                        <a:t>12/06/2026</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SP-250869</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kern="1200" dirty="0">
                          <a:solidFill>
                            <a:srgbClr val="FF0000"/>
                          </a:solidFill>
                          <a:latin typeface="Arial" panose="020B0604020202020204" pitchFamily="34" charset="0"/>
                          <a:ea typeface="+mn-ea"/>
                          <a:cs typeface="Arial" panose="020B0604020202020204" pitchFamily="34" charset="0"/>
                        </a:rPr>
                        <a:t>30 %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48499322"/>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06BEC-8655-0297-D4BA-C2442372988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3523A42-4C19-E119-C15E-50408F75A743}"/>
              </a:ext>
            </a:extLst>
          </p:cNvPr>
          <p:cNvSpPr txBox="1">
            <a:spLocks/>
          </p:cNvSpPr>
          <p:nvPr/>
        </p:nvSpPr>
        <p:spPr>
          <a:xfrm>
            <a:off x="335486" y="1137057"/>
            <a:ext cx="8250237"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General – </a:t>
            </a:r>
            <a:r>
              <a:rPr lang="en-GB" altLang="de-DE" sz="1200" dirty="0"/>
              <a:t>Skeleton, definitions of terms, symbols, abbreviations and reference, scope and background for roaming charging</a:t>
            </a:r>
            <a:endParaRPr lang="en-US" altLang="de-DE" sz="1200" dirty="0"/>
          </a:p>
          <a:p>
            <a:pPr lvl="1">
              <a:spcBef>
                <a:spcPts val="0"/>
              </a:spcBef>
              <a:spcAft>
                <a:spcPts val="400"/>
              </a:spcAft>
            </a:pPr>
            <a:r>
              <a:rPr lang="en-US" altLang="de-DE" sz="1200" dirty="0"/>
              <a:t>WT#1 - U</a:t>
            </a:r>
            <a:r>
              <a:rPr lang="en-GB" altLang="de-DE" sz="1200" dirty="0"/>
              <a:t>se case, potential charging requirements, key issues of failures detected:</a:t>
            </a:r>
          </a:p>
          <a:p>
            <a:pPr lvl="2">
              <a:spcBef>
                <a:spcPts val="0"/>
              </a:spcBef>
              <a:spcAft>
                <a:spcPts val="400"/>
              </a:spcAft>
            </a:pPr>
            <a:r>
              <a:rPr lang="en-GB" altLang="de-DE" sz="1000" dirty="0"/>
              <a:t>between CTF and the V-CHF in LBO N40+N107 charging scenario</a:t>
            </a:r>
          </a:p>
          <a:p>
            <a:pPr lvl="2">
              <a:spcBef>
                <a:spcPts val="0"/>
              </a:spcBef>
              <a:spcAft>
                <a:spcPts val="400"/>
              </a:spcAft>
            </a:pPr>
            <a:r>
              <a:rPr lang="en-GB" altLang="de-DE" sz="1000" dirty="0"/>
              <a:t>between V-CHF and the H-CHF in LBO N40+N107 charging scenario</a:t>
            </a:r>
          </a:p>
          <a:p>
            <a:pPr lvl="2">
              <a:spcBef>
                <a:spcPts val="0"/>
              </a:spcBef>
              <a:spcAft>
                <a:spcPts val="400"/>
              </a:spcAft>
            </a:pPr>
            <a:r>
              <a:rPr lang="en-GB" altLang="de-DE" sz="1000" dirty="0"/>
              <a:t>of one charging session in the HR charging scenario</a:t>
            </a:r>
          </a:p>
          <a:p>
            <a:pPr lvl="2">
              <a:spcBef>
                <a:spcPts val="0"/>
              </a:spcBef>
              <a:spcAft>
                <a:spcPts val="400"/>
              </a:spcAft>
            </a:pPr>
            <a:r>
              <a:rPr lang="en-GB" altLang="de-DE" sz="1000" dirty="0"/>
              <a:t>LBO VSMF to HCHF N40/N47 failure scenario</a:t>
            </a:r>
          </a:p>
          <a:p>
            <a:pPr lvl="1">
              <a:spcBef>
                <a:spcPts val="0"/>
              </a:spcBef>
              <a:spcAft>
                <a:spcPts val="400"/>
              </a:spcAft>
            </a:pPr>
            <a:r>
              <a:rPr lang="en-US" altLang="de-DE" sz="1200" dirty="0"/>
              <a:t>WT#2 - </a:t>
            </a:r>
            <a:r>
              <a:rPr lang="en-GB" altLang="de-DE" sz="1200" dirty="0"/>
              <a:t>Introduce two solutions for HR scenario Key issue #1, Solutions on Failure handling </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Use cases, Key issues, first solutions contributions </a:t>
            </a:r>
          </a:p>
        </p:txBody>
      </p:sp>
      <p:sp>
        <p:nvSpPr>
          <p:cNvPr id="4" name="Title 1">
            <a:extLst>
              <a:ext uri="{FF2B5EF4-FFF2-40B4-BE49-F238E27FC236}">
                <a16:creationId xmlns:a16="http://schemas.microsoft.com/office/drawing/2014/main" id="{1D654D4E-B681-CA77-D9D2-5E8C8DC9AA09}"/>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err="1">
                <a:solidFill>
                  <a:schemeClr val="tx1"/>
                </a:solidFill>
              </a:rPr>
              <a:t>FS_RoamRe_CH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CF97775-B271-E41C-9095-08C6C8537270}"/>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10924250-3436-0B1A-BDD2-D6379A43D05A}"/>
              </a:ext>
            </a:extLst>
          </p:cNvPr>
          <p:cNvGraphicFramePr>
            <a:graphicFrameLocks noGrp="1"/>
          </p:cNvGraphicFramePr>
          <p:nvPr>
            <p:extLst>
              <p:ext uri="{D42A27DB-BD31-4B8C-83A1-F6EECF244321}">
                <p14:modId xmlns:p14="http://schemas.microsoft.com/office/powerpoint/2010/main" val="219784948"/>
              </p:ext>
            </p:extLst>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1090010</a:t>
                      </a: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5GA roaming charging reliability enhancement</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800" kern="1200" dirty="0" err="1">
                          <a:solidFill>
                            <a:schemeClr val="dk1"/>
                          </a:solidFill>
                          <a:latin typeface="Arial" panose="020B0604020202020204" pitchFamily="34" charset="0"/>
                          <a:ea typeface="+mn-ea"/>
                          <a:cs typeface="Arial" panose="020B0604020202020204" pitchFamily="34" charset="0"/>
                        </a:rPr>
                        <a:t>FS_RoamRe_CH</a:t>
                      </a:r>
                      <a:endParaRPr lang="en-US" sz="8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12/03/2026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SP-251203</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rgbClr val="FF0000"/>
                          </a:solidFill>
                          <a:latin typeface="Arial" panose="020B0604020202020204" pitchFamily="34" charset="0"/>
                          <a:ea typeface="+mn-ea"/>
                          <a:cs typeface="Arial" panose="020B0604020202020204" pitchFamily="34" charset="0"/>
                        </a:rPr>
                        <a:t>45 %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6804591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A229C-EE39-55A6-5C73-C1408B2EF72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56A3FBD-2D3B-FD83-EB59-27FE84EB1D08}"/>
              </a:ext>
            </a:extLst>
          </p:cNvPr>
          <p:cNvSpPr txBox="1">
            <a:spLocks/>
          </p:cNvSpPr>
          <p:nvPr/>
        </p:nvSpPr>
        <p:spPr>
          <a:xfrm>
            <a:off x="335486" y="1137057"/>
            <a:ext cx="8250237"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SA#109</a:t>
            </a:r>
            <a:endParaRPr lang="de-DE" altLang="de-DE" sz="1400" b="1" kern="0" dirty="0">
              <a:solidFill>
                <a:srgbClr val="FF0000"/>
              </a:solidFill>
            </a:endParaRPr>
          </a:p>
          <a:p>
            <a:pPr lvl="1">
              <a:spcBef>
                <a:spcPts val="0"/>
              </a:spcBef>
              <a:spcAft>
                <a:spcPts val="400"/>
              </a:spcAft>
            </a:pPr>
            <a:r>
              <a:rPr lang="en-US" altLang="de-DE" sz="1200" dirty="0"/>
              <a:t>General – </a:t>
            </a:r>
            <a:r>
              <a:rPr lang="en-GB" altLang="de-DE" sz="1200" dirty="0"/>
              <a:t>Skeleton, Scope, Background of 5G converged charging system, potential SA1 charging requirements, Background for new services with charging concern, business roles and business models in 6G</a:t>
            </a:r>
          </a:p>
          <a:p>
            <a:pPr lvl="1">
              <a:spcBef>
                <a:spcPts val="0"/>
              </a:spcBef>
              <a:spcAft>
                <a:spcPts val="400"/>
              </a:spcAft>
            </a:pPr>
            <a:r>
              <a:rPr lang="en-US" altLang="de-DE" sz="1200" dirty="0"/>
              <a:t>WT#1 – </a:t>
            </a:r>
            <a:r>
              <a:rPr lang="en-GB" altLang="de-DE" sz="1200" dirty="0"/>
              <a:t>Use case, Requirements, Key issue of charging for edge applications</a:t>
            </a:r>
          </a:p>
          <a:p>
            <a:pPr lvl="1">
              <a:spcBef>
                <a:spcPts val="0"/>
              </a:spcBef>
              <a:spcAft>
                <a:spcPts val="400"/>
              </a:spcAft>
            </a:pPr>
            <a:r>
              <a:rPr lang="en-US" altLang="de-DE" sz="1200" dirty="0"/>
              <a:t>WT#2 - </a:t>
            </a:r>
            <a:r>
              <a:rPr lang="en-GB" altLang="de-DE" sz="1200" dirty="0"/>
              <a:t>topic for charging architecture and for charging mechanism</a:t>
            </a:r>
            <a:br>
              <a:rPr lang="en-GB" altLang="de-DE" sz="1200" dirty="0"/>
            </a:br>
            <a:r>
              <a:rPr lang="en-GB" altLang="de-DE" sz="1200" dirty="0"/>
              <a:t>	- Use case, Requirements, Key issue, solutions of unified charging data</a:t>
            </a:r>
          </a:p>
          <a:p>
            <a:pPr marL="457200" lvl="1" indent="0">
              <a:spcBef>
                <a:spcPts val="0"/>
              </a:spcBef>
              <a:spcAft>
                <a:spcPts val="400"/>
              </a:spcAft>
              <a:buNone/>
            </a:pPr>
            <a:r>
              <a:rPr lang="en-GB" altLang="de-DE" sz="1200" dirty="0"/>
              <a:t>	- Use case, Requirements, Key issue of structuring of OpenAPI and ASN.1</a:t>
            </a:r>
          </a:p>
          <a:p>
            <a:pPr lvl="1">
              <a:spcBef>
                <a:spcPts val="0"/>
              </a:spcBef>
              <a:spcAft>
                <a:spcPts val="400"/>
              </a:spcAft>
            </a:pPr>
            <a:r>
              <a:rPr lang="en-GB" altLang="de-DE" sz="1200" dirty="0"/>
              <a:t>WT#3 - Not yet started</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Use cases, Key issues, first solutions contributions </a:t>
            </a:r>
          </a:p>
        </p:txBody>
      </p:sp>
      <p:sp>
        <p:nvSpPr>
          <p:cNvPr id="4" name="Title 1">
            <a:extLst>
              <a:ext uri="{FF2B5EF4-FFF2-40B4-BE49-F238E27FC236}">
                <a16:creationId xmlns:a16="http://schemas.microsoft.com/office/drawing/2014/main" id="{52CD48E6-92D7-CCB6-3163-2B9EA4119544}"/>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2.4) Rel-20 </a:t>
            </a:r>
            <a:r>
              <a:rPr lang="de-DE" altLang="de-DE" sz="2800" b="1" dirty="0">
                <a:solidFill>
                  <a:schemeClr val="tx1"/>
                </a:solidFill>
              </a:rPr>
              <a:t>6G Study</a:t>
            </a:r>
            <a:r>
              <a:rPr lang="en-US" altLang="de-DE" sz="2800" b="1" dirty="0">
                <a:solidFill>
                  <a:schemeClr val="tx1"/>
                </a:solidFill>
              </a:rPr>
              <a:t>: </a:t>
            </a:r>
            <a:r>
              <a:rPr lang="en-US" altLang="de-DE" sz="2800" dirty="0">
                <a:solidFill>
                  <a:schemeClr val="tx1"/>
                </a:solidFill>
              </a:rPr>
              <a:t>FS_6G_CH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22B0403-7CFE-0280-B541-141D086D4AAA}"/>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3DF7E5EA-4ABA-C9AA-AC05-3C36812726F6}"/>
              </a:ext>
            </a:extLst>
          </p:cNvPr>
          <p:cNvGraphicFramePr>
            <a:graphicFrameLocks noGrp="1"/>
          </p:cNvGraphicFramePr>
          <p:nvPr>
            <p:extLst/>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a:latin typeface="+mn-lt"/>
                        </a:rPr>
                        <a:t>Target (dd/mm/yyyy)</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sz="800" b="1" i="0" u="none" strike="noStrike" kern="1200" dirty="0">
                          <a:solidFill>
                            <a:srgbClr val="000000"/>
                          </a:solidFill>
                          <a:effectLst/>
                          <a:latin typeface="Arial" panose="020B0604020202020204" pitchFamily="34" charset="0"/>
                          <a:ea typeface="+mn-ea"/>
                          <a:cs typeface="+mn-cs"/>
                        </a:rPr>
                        <a:t>1090013</a:t>
                      </a:r>
                      <a:endParaRPr lang="en-GB" sz="8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20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  Charging Aspects of 6G System</a:t>
                      </a:r>
                    </a:p>
                  </a:txBody>
                  <a:tcPr marL="9525" marR="9525" marT="9525" marB="9525"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800" kern="1200" dirty="0">
                          <a:solidFill>
                            <a:schemeClr val="dk1"/>
                          </a:solidFill>
                          <a:latin typeface="Arial" panose="020B0604020202020204" pitchFamily="34" charset="0"/>
                          <a:ea typeface="+mn-ea"/>
                          <a:cs typeface="Arial" panose="020B0604020202020204" pitchFamily="34" charset="0"/>
                        </a:rPr>
                        <a:t>FS_6G_CH</a:t>
                      </a:r>
                    </a:p>
                  </a:txBody>
                  <a:tcPr marL="48003" marR="48003" marT="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800" kern="1200" noProof="0" dirty="0">
                          <a:solidFill>
                            <a:schemeClr val="dk1"/>
                          </a:solidFill>
                          <a:latin typeface="Arial" panose="020B0604020202020204" pitchFamily="34" charset="0"/>
                          <a:ea typeface="+mn-ea"/>
                          <a:cs typeface="Arial" panose="020B0604020202020204" pitchFamily="34" charset="0"/>
                        </a:rPr>
                        <a:t>12/03/2027</a:t>
                      </a:r>
                    </a:p>
                  </a:txBody>
                  <a:tcPr marL="48003" marR="48003"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GB" sz="800" kern="1200" noProof="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800" kern="1200" dirty="0">
                          <a:solidFill>
                            <a:schemeClr val="dk1"/>
                          </a:solidFill>
                          <a:latin typeface="Arial" panose="020B0604020202020204" pitchFamily="34" charset="0"/>
                          <a:ea typeface="+mn-ea"/>
                          <a:cs typeface="Arial" panose="020B0604020202020204" pitchFamily="34" charset="0"/>
                        </a:rPr>
                        <a:t>SP-251218</a:t>
                      </a:r>
                    </a:p>
                  </a:txBody>
                  <a:tcPr marL="48003" marR="48003"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altLang="en-GB" sz="800" kern="1200" noProof="0" dirty="0">
                          <a:solidFill>
                            <a:srgbClr val="FF0000"/>
                          </a:solidFill>
                          <a:latin typeface="Arial" panose="020B0604020202020204" pitchFamily="34" charset="0"/>
                          <a:ea typeface="+mn-ea"/>
                          <a:cs typeface="Arial" panose="020B0604020202020204" pitchFamily="34" charset="0"/>
                        </a:rPr>
                        <a:t>15</a:t>
                      </a:r>
                      <a:r>
                        <a:rPr lang="en-GB" sz="800" kern="1200" noProof="0" dirty="0">
                          <a:solidFill>
                            <a:srgbClr val="FF0000"/>
                          </a:solidFill>
                          <a:latin typeface="Arial" panose="020B0604020202020204" pitchFamily="34" charset="0"/>
                          <a:ea typeface="+mn-ea"/>
                          <a:cs typeface="Arial" panose="020B0604020202020204" pitchFamily="34" charset="0"/>
                        </a:rPr>
                        <a:t>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41439953"/>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4642" y="3813331"/>
            <a:ext cx="4387359"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Picture 1">
            <a:extLst>
              <a:ext uri="{FF2B5EF4-FFF2-40B4-BE49-F238E27FC236}">
                <a16:creationId xmlns:a16="http://schemas.microsoft.com/office/drawing/2014/main" id="{EC310BD7-2B7F-43F3-9B76-264409E8098F}"/>
              </a:ext>
            </a:extLst>
          </p:cNvPr>
          <p:cNvPicPr>
            <a:picLocks noChangeAspect="1"/>
          </p:cNvPicPr>
          <p:nvPr/>
        </p:nvPicPr>
        <p:blipFill>
          <a:blip r:embed="rId2"/>
          <a:stretch>
            <a:fillRect/>
          </a:stretch>
        </p:blipFill>
        <p:spPr>
          <a:xfrm>
            <a:off x="524657" y="579619"/>
            <a:ext cx="3932417" cy="2949313"/>
          </a:xfrm>
          <a:prstGeom prst="rect">
            <a:avLst/>
          </a:prstGeom>
        </p:spPr>
      </p:pic>
      <p:pic>
        <p:nvPicPr>
          <p:cNvPr id="3" name="Picture 2">
            <a:extLst>
              <a:ext uri="{FF2B5EF4-FFF2-40B4-BE49-F238E27FC236}">
                <a16:creationId xmlns:a16="http://schemas.microsoft.com/office/drawing/2014/main" id="{9D886DB4-5170-4AE2-A19B-8C1E433B7141}"/>
              </a:ext>
            </a:extLst>
          </p:cNvPr>
          <p:cNvPicPr>
            <a:picLocks noChangeAspect="1"/>
          </p:cNvPicPr>
          <p:nvPr/>
        </p:nvPicPr>
        <p:blipFill>
          <a:blip r:embed="rId3"/>
          <a:stretch>
            <a:fillRect/>
          </a:stretch>
        </p:blipFill>
        <p:spPr>
          <a:xfrm>
            <a:off x="4636960" y="1040293"/>
            <a:ext cx="3907940" cy="2930955"/>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05334-399A-D65B-C38B-1F1F610319A9}"/>
            </a:ext>
          </a:extLst>
        </p:cNvPr>
        <p:cNvGrpSpPr/>
        <p:nvPr/>
      </p:nvGrpSpPr>
      <p:grpSpPr>
        <a:xfrm>
          <a:off x="0" y="0"/>
          <a:ext cx="0" cy="0"/>
          <a:chOff x="0" y="0"/>
          <a:chExt cx="0" cy="0"/>
        </a:xfrm>
      </p:grpSpPr>
      <p:sp>
        <p:nvSpPr>
          <p:cNvPr id="11266" name="Title 1">
            <a:extLst>
              <a:ext uri="{FF2B5EF4-FFF2-40B4-BE49-F238E27FC236}">
                <a16:creationId xmlns:a16="http://schemas.microsoft.com/office/drawing/2014/main" id="{2ECBAAE6-F82A-CDA8-EAF4-43CC3EB285DC}"/>
              </a:ext>
            </a:extLst>
          </p:cNvPr>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Acknowledgements</a:t>
            </a:r>
          </a:p>
        </p:txBody>
      </p:sp>
      <p:sp>
        <p:nvSpPr>
          <p:cNvPr id="6147" name="Content Placeholder 2">
            <a:extLst>
              <a:ext uri="{FF2B5EF4-FFF2-40B4-BE49-F238E27FC236}">
                <a16:creationId xmlns:a16="http://schemas.microsoft.com/office/drawing/2014/main" id="{FD6F5182-FBD5-2126-DB05-6392A4F8BA20}"/>
              </a:ext>
            </a:extLst>
          </p:cNvPr>
          <p:cNvSpPr>
            <a:spLocks noGrp="1"/>
          </p:cNvSpPr>
          <p:nvPr>
            <p:ph idx="1"/>
          </p:nvPr>
        </p:nvSpPr>
        <p:spPr>
          <a:xfrm>
            <a:off x="773112" y="1000811"/>
            <a:ext cx="7547927" cy="3753752"/>
          </a:xfrm>
        </p:spPr>
        <p:txBody>
          <a:bodyPr/>
          <a:lstStyle/>
          <a:p>
            <a:pPr eaLnBrk="1" hangingPunct="1">
              <a:defRPr/>
            </a:pPr>
            <a:r>
              <a:rPr lang="en-US" altLang="en-US" sz="1800" dirty="0"/>
              <a:t>The SA5 Chair wants to thank</a:t>
            </a:r>
            <a:endParaRPr lang="de-DE" altLang="de-DE" sz="18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US" altLang="zh-CN" sz="1600" dirty="0">
                <a:latin typeface="Calibri" panose="020F0502020204030204" pitchFamily="34" charset="0"/>
                <a:ea typeface="Calibri" panose="020F0502020204030204" pitchFamily="34" charset="0"/>
                <a:cs typeface="Calibri" panose="020F0502020204030204" pitchFamily="34" charset="0"/>
              </a:rPr>
              <a:t>Thomas Tovinger (Ericsson) for his excellent 26 years of excellent service to 3GPP SA5 (2015-2023 as SA5 Chair, 2007-2015/2023-2025 as SA5 Vice Chair).</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Robert Petersen </a:t>
            </a:r>
            <a:r>
              <a:rPr lang="en-US" altLang="zh-CN" sz="1600" dirty="0">
                <a:latin typeface="Calibri" panose="020F0502020204030204" pitchFamily="34" charset="0"/>
                <a:ea typeface="Calibri" panose="020F0502020204030204" pitchFamily="34" charset="0"/>
                <a:cs typeface="Calibri" panose="020F0502020204030204" pitchFamily="34" charset="0"/>
              </a:rPr>
              <a:t>(Ericsson) </a:t>
            </a:r>
            <a:r>
              <a:rPr lang="en-GB" altLang="de-DE" sz="1600" dirty="0">
                <a:latin typeface="Calibri" panose="020F0502020204030204" pitchFamily="34" charset="0"/>
                <a:ea typeface="Calibri" panose="020F0502020204030204" pitchFamily="34" charset="0"/>
                <a:cs typeface="Calibri" panose="020F0502020204030204" pitchFamily="34" charset="0"/>
              </a:rPr>
              <a:t>for his excellent 25 years’ contribution to SA5.</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MCC support:</a:t>
            </a:r>
          </a:p>
          <a:p>
            <a:pPr lvl="2" eaLnBrk="1" hangingPunct="1">
              <a:defRPr/>
            </a:pPr>
            <a:r>
              <a:rPr lang="en-GB" altLang="de-DE" sz="1400" dirty="0">
                <a:latin typeface="Calibri" panose="020F0502020204030204" pitchFamily="34" charset="0"/>
                <a:ea typeface="Calibri" panose="020F0502020204030204" pitchFamily="34" charset="0"/>
                <a:cs typeface="Calibri" panose="020F0502020204030204" pitchFamily="34" charset="0"/>
              </a:rPr>
              <a:t>Ingbert Sigovich for support SA5#163 in Wuhan</a:t>
            </a:r>
          </a:p>
          <a:p>
            <a:pPr lvl="2" eaLnBrk="1" hangingPunct="1">
              <a:defRPr/>
            </a:pPr>
            <a:r>
              <a:rPr lang="en-GB" altLang="de-DE" sz="1400" dirty="0">
                <a:latin typeface="Calibri" panose="020F0502020204030204" pitchFamily="34" charset="0"/>
                <a:ea typeface="Calibri" panose="020F0502020204030204" pitchFamily="34" charset="0"/>
                <a:cs typeface="Calibri" panose="020F0502020204030204" pitchFamily="34" charset="0"/>
              </a:rPr>
              <a:t>Joern Krause for support SA5#164 in Dallas</a:t>
            </a:r>
          </a:p>
          <a:p>
            <a:pPr lvl="2" eaLnBrk="1" hangingPunct="1">
              <a:defRPr/>
            </a:pPr>
            <a:r>
              <a:rPr lang="en-GB" altLang="de-DE" sz="1400" dirty="0">
                <a:latin typeface="Calibri" panose="020F0502020204030204" pitchFamily="34" charset="0"/>
                <a:ea typeface="Calibri" panose="020F0502020204030204" pitchFamily="34" charset="0"/>
                <a:cs typeface="Calibri" panose="020F0502020204030204" pitchFamily="34" charset="0"/>
              </a:rPr>
              <a:t>Dongwook Kim and Nevenka </a:t>
            </a:r>
            <a:r>
              <a:rPr lang="en-GB" altLang="de-DE" sz="1400" dirty="0" err="1">
                <a:latin typeface="Calibri" panose="020F0502020204030204" pitchFamily="34" charset="0"/>
                <a:ea typeface="Calibri" panose="020F0502020204030204" pitchFamily="34" charset="0"/>
                <a:cs typeface="Calibri" panose="020F0502020204030204" pitchFamily="34" charset="0"/>
              </a:rPr>
              <a:t>Biondic</a:t>
            </a:r>
            <a:r>
              <a:rPr lang="en-GB" altLang="de-DE" sz="1400" dirty="0">
                <a:latin typeface="Calibri" panose="020F0502020204030204" pitchFamily="34" charset="0"/>
                <a:ea typeface="Calibri" panose="020F0502020204030204" pitchFamily="34" charset="0"/>
                <a:cs typeface="Calibri" panose="020F0502020204030204" pitchFamily="34" charset="0"/>
              </a:rPr>
              <a:t> for support SA5 submission to SA#110</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 Charging SWG for </a:t>
            </a:r>
            <a:r>
              <a:rPr lang="en-GB" altLang="zh-CN" sz="1600" dirty="0"/>
              <a:t>25th Anniversary</a:t>
            </a:r>
            <a:r>
              <a:rPr lang="en-GB" altLang="de-DE" sz="1600" dirty="0">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346254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675821"/>
          </a:xfrm>
        </p:spPr>
        <p:txBody>
          <a:bodyPr/>
          <a:lstStyle/>
          <a:p>
            <a:pPr algn="l"/>
            <a:r>
              <a:rPr lang="de-DE" altLang="de-DE" sz="2800" b="1" dirty="0">
                <a:solidFill>
                  <a:schemeClr val="tx1"/>
                </a:solidFill>
              </a:rPr>
              <a:t>1) General Aspects – SA5 statistics</a:t>
            </a:r>
          </a:p>
        </p:txBody>
      </p:sp>
      <p:sp>
        <p:nvSpPr>
          <p:cNvPr id="9219" name="Content Placeholder 2"/>
          <p:cNvSpPr>
            <a:spLocks noGrp="1"/>
          </p:cNvSpPr>
          <p:nvPr>
            <p:ph idx="1"/>
          </p:nvPr>
        </p:nvSpPr>
        <p:spPr>
          <a:xfrm>
            <a:off x="757238" y="833438"/>
            <a:ext cx="7629524" cy="3679825"/>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SA5#163 (</a:t>
            </a:r>
            <a:r>
              <a:rPr lang="en-US" altLang="ko-KR" sz="1800" dirty="0">
                <a:latin typeface="Calibri" panose="020F0502020204030204" pitchFamily="34" charset="0"/>
                <a:ea typeface="Calibri" panose="020F0502020204030204" pitchFamily="34" charset="0"/>
                <a:cs typeface="Calibri" panose="020F0502020204030204" pitchFamily="34" charset="0"/>
              </a:rPr>
              <a:t>13 – 17 October 2025, Wuhan, China</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174</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SA5#163</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29</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675</a:t>
            </a:r>
            <a:r>
              <a:rPr lang="en-US" altLang="en-US" sz="1600" dirty="0"/>
              <a:t> documents (including revisions) including:</a:t>
            </a:r>
          </a:p>
          <a:p>
            <a:pPr lvl="2"/>
            <a:r>
              <a:rPr lang="en-US" altLang="en-US" sz="1200" dirty="0">
                <a:solidFill>
                  <a:srgbClr val="FF0000"/>
                </a:solidFill>
              </a:rPr>
              <a:t>276</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109</a:t>
            </a:r>
            <a:endParaRPr lang="en-US" altLang="en-US" sz="1200" dirty="0">
              <a:solidFill>
                <a:srgbClr val="FF0000"/>
              </a:solidFill>
            </a:endParaRPr>
          </a:p>
          <a:p>
            <a:pPr lvl="2"/>
            <a:r>
              <a:rPr lang="en-US" altLang="en-US" sz="1200" dirty="0">
                <a:solidFill>
                  <a:srgbClr val="FF0000"/>
                </a:solidFill>
              </a:rPr>
              <a:t>23</a:t>
            </a:r>
            <a:r>
              <a:rPr lang="en-US" altLang="en-US" sz="1200" dirty="0"/>
              <a:t> Incoming LSs, </a:t>
            </a:r>
            <a:r>
              <a:rPr lang="en-US" altLang="en-US" sz="1200" dirty="0">
                <a:solidFill>
                  <a:srgbClr val="FF0000"/>
                </a:solidFill>
              </a:rPr>
              <a:t>3</a:t>
            </a:r>
            <a:r>
              <a:rPr lang="en-US" altLang="en-US" sz="1200" dirty="0"/>
              <a:t> postponed</a:t>
            </a:r>
          </a:p>
          <a:p>
            <a:pPr lvl="2"/>
            <a:r>
              <a:rPr lang="en-US" altLang="en-US" sz="1200" dirty="0">
                <a:solidFill>
                  <a:srgbClr val="FF0000"/>
                </a:solidFill>
              </a:rPr>
              <a:t>4</a:t>
            </a:r>
            <a:r>
              <a:rPr lang="en-US" altLang="en-US" sz="1200" dirty="0"/>
              <a:t> Outgoing LSs Approved</a:t>
            </a: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SA5#164 (</a:t>
            </a:r>
            <a:r>
              <a:rPr lang="en-GB" altLang="de-DE" sz="1800" dirty="0">
                <a:latin typeface="Calibri" panose="020F0502020204030204" pitchFamily="34" charset="0"/>
                <a:ea typeface="Calibri" panose="020F0502020204030204" pitchFamily="34" charset="0"/>
                <a:cs typeface="Calibri" panose="020F0502020204030204" pitchFamily="34" charset="0"/>
              </a:rPr>
              <a:t>17 – 21 November 2025, Dallas, USA</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177</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SA5#164</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37</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708</a:t>
            </a:r>
            <a:r>
              <a:rPr lang="en-US" altLang="en-US" sz="1600" dirty="0"/>
              <a:t> documents (including revisions) including:</a:t>
            </a:r>
          </a:p>
          <a:p>
            <a:pPr lvl="2"/>
            <a:r>
              <a:rPr lang="en-US" altLang="en-US" sz="1200" dirty="0">
                <a:solidFill>
                  <a:srgbClr val="FF0000"/>
                </a:solidFill>
              </a:rPr>
              <a:t>255</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108</a:t>
            </a:r>
            <a:endParaRPr lang="en-US" altLang="en-US" sz="1200" dirty="0">
              <a:solidFill>
                <a:srgbClr val="FF0000"/>
              </a:solidFill>
            </a:endParaRPr>
          </a:p>
          <a:p>
            <a:pPr lvl="2"/>
            <a:r>
              <a:rPr lang="en-US" altLang="en-US" sz="1200" dirty="0">
                <a:solidFill>
                  <a:srgbClr val="FF0000"/>
                </a:solidFill>
              </a:rPr>
              <a:t>16</a:t>
            </a:r>
            <a:r>
              <a:rPr lang="en-US" altLang="en-US" sz="1200" dirty="0"/>
              <a:t> Incoming LSs, </a:t>
            </a:r>
            <a:r>
              <a:rPr lang="en-US" altLang="en-US" sz="1200" dirty="0">
                <a:solidFill>
                  <a:srgbClr val="FF0000"/>
                </a:solidFill>
              </a:rPr>
              <a:t>0</a:t>
            </a:r>
            <a:r>
              <a:rPr lang="en-US" altLang="en-US" sz="1200" dirty="0"/>
              <a:t> postponed</a:t>
            </a:r>
          </a:p>
          <a:p>
            <a:pPr lvl="2"/>
            <a:r>
              <a:rPr lang="en-US" altLang="en-US" sz="1200" dirty="0">
                <a:solidFill>
                  <a:srgbClr val="FF0000"/>
                </a:solidFill>
              </a:rPr>
              <a:t>8</a:t>
            </a:r>
            <a:r>
              <a:rPr lang="en-US" altLang="en-US" sz="1200" dirty="0"/>
              <a:t> Outgoing LSs Approved</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8" y="4469679"/>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491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26 November 2025</a:t>
            </a:r>
          </a:p>
        </p:txBody>
      </p:sp>
    </p:spTree>
    <p:extLst>
      <p:ext uri="{BB962C8B-B14F-4D97-AF65-F5344CB8AC3E}">
        <p14:creationId xmlns:p14="http://schemas.microsoft.com/office/powerpoint/2010/main" val="3938313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88B3D4-F7FE-41C5-ADFB-F3C47FBCB761}"/>
              </a:ext>
            </a:extLst>
          </p:cNvPr>
          <p:cNvSpPr>
            <a:spLocks noGrp="1"/>
          </p:cNvSpPr>
          <p:nvPr>
            <p:ph type="title"/>
          </p:nvPr>
        </p:nvSpPr>
        <p:spPr>
          <a:xfrm>
            <a:off x="700088" y="90488"/>
            <a:ext cx="6446383" cy="562655"/>
          </a:xfrm>
        </p:spPr>
        <p:txBody>
          <a:bodyPr/>
          <a:lstStyle/>
          <a:p>
            <a:pPr algn="l"/>
            <a:r>
              <a:rPr lang="de-DE" altLang="de-DE" sz="2800" b="1" dirty="0">
                <a:solidFill>
                  <a:schemeClr val="tx1"/>
                </a:solidFill>
              </a:rPr>
              <a:t>1) General Aspects – SA5 statistics</a:t>
            </a:r>
          </a:p>
        </p:txBody>
      </p:sp>
      <p:graphicFrame>
        <p:nvGraphicFramePr>
          <p:cNvPr id="9" name="Chart 8">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2196537349"/>
              </p:ext>
            </p:extLst>
          </p:nvPr>
        </p:nvGraphicFramePr>
        <p:xfrm>
          <a:off x="1078686" y="601464"/>
          <a:ext cx="3425542" cy="197028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2524891788"/>
              </p:ext>
            </p:extLst>
          </p:nvPr>
        </p:nvGraphicFramePr>
        <p:xfrm>
          <a:off x="4725529" y="601464"/>
          <a:ext cx="3672966" cy="197028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1387803786"/>
              </p:ext>
            </p:extLst>
          </p:nvPr>
        </p:nvGraphicFramePr>
        <p:xfrm>
          <a:off x="1078686" y="2624866"/>
          <a:ext cx="3425542" cy="21461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a:extLst>
              <a:ext uri="{FF2B5EF4-FFF2-40B4-BE49-F238E27FC236}">
                <a16:creationId xmlns:a16="http://schemas.microsoft.com/office/drawing/2014/main" id="{17BCB2BD-0B47-48AF-AC9E-18712D9037FE}"/>
              </a:ext>
            </a:extLst>
          </p:cNvPr>
          <p:cNvGraphicFramePr>
            <a:graphicFrameLocks/>
          </p:cNvGraphicFramePr>
          <p:nvPr>
            <p:extLst>
              <p:ext uri="{D42A27DB-BD31-4B8C-83A1-F6EECF244321}">
                <p14:modId xmlns:p14="http://schemas.microsoft.com/office/powerpoint/2010/main" val="867831534"/>
              </p:ext>
            </p:extLst>
          </p:nvPr>
        </p:nvGraphicFramePr>
        <p:xfrm>
          <a:off x="4725529" y="2624866"/>
          <a:ext cx="3672966" cy="214615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3816356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2.1) Rel-18 and before Maintenance</a:t>
            </a:r>
          </a:p>
        </p:txBody>
      </p:sp>
      <p:graphicFrame>
        <p:nvGraphicFramePr>
          <p:cNvPr id="3" name="Content Placeholder 2">
            <a:extLst>
              <a:ext uri="{FF2B5EF4-FFF2-40B4-BE49-F238E27FC236}">
                <a16:creationId xmlns:a16="http://schemas.microsoft.com/office/drawing/2014/main" id="{9D31D0A1-65E4-1918-5042-4C25BEF07E92}"/>
              </a:ext>
            </a:extLst>
          </p:cNvPr>
          <p:cNvGraphicFramePr>
            <a:graphicFrameLocks noGrp="1"/>
          </p:cNvGraphicFramePr>
          <p:nvPr>
            <p:ph idx="1"/>
            <p:extLst>
              <p:ext uri="{D42A27DB-BD31-4B8C-83A1-F6EECF244321}">
                <p14:modId xmlns:p14="http://schemas.microsoft.com/office/powerpoint/2010/main" val="510133184"/>
              </p:ext>
            </p:extLst>
          </p:nvPr>
        </p:nvGraphicFramePr>
        <p:xfrm>
          <a:off x="649734" y="939745"/>
          <a:ext cx="7071451" cy="321672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Rel-12</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680154346"/>
                  </a:ext>
                </a:extLst>
              </a:tr>
              <a:tr h="325300">
                <a:tc>
                  <a:txBody>
                    <a:bodyPr/>
                    <a:lstStyle/>
                    <a:p>
                      <a:r>
                        <a:rPr lang="en-GB" sz="1100" b="1" dirty="0">
                          <a:latin typeface="Arial" panose="020B0604020202020204" pitchFamily="34" charset="0"/>
                          <a:cs typeface="Arial" panose="020B0604020202020204" pitchFamily="34" charset="0"/>
                        </a:rPr>
                        <a:t>Rel-13</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53191656"/>
                  </a:ext>
                </a:extLst>
              </a:tr>
              <a:tr h="325300">
                <a:tc>
                  <a:txBody>
                    <a:bodyPr/>
                    <a:lstStyle/>
                    <a:p>
                      <a:r>
                        <a:rPr lang="en-GB" sz="1100" b="1" dirty="0">
                          <a:latin typeface="Arial" panose="020B0604020202020204" pitchFamily="34" charset="0"/>
                          <a:cs typeface="Arial" panose="020B0604020202020204" pitchFamily="34" charset="0"/>
                        </a:rPr>
                        <a:t>Rel-14</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7549435"/>
                  </a:ext>
                </a:extLst>
              </a:tr>
              <a:tr h="325300">
                <a:tc>
                  <a:txBody>
                    <a:bodyPr/>
                    <a:lstStyle/>
                    <a:p>
                      <a:r>
                        <a:rPr lang="en-GB" sz="1100" b="1" dirty="0">
                          <a:latin typeface="Arial" panose="020B0604020202020204" pitchFamily="34" charset="0"/>
                          <a:cs typeface="Arial" panose="020B0604020202020204" pitchFamily="34" charset="0"/>
                        </a:rPr>
                        <a:t>Rel-15</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06741201"/>
                  </a:ext>
                </a:extLst>
              </a:tr>
              <a:tr h="325300">
                <a:tc>
                  <a:txBody>
                    <a:bodyPr/>
                    <a:lstStyle/>
                    <a:p>
                      <a:r>
                        <a:rPr lang="en-GB" sz="1100" b="1" dirty="0">
                          <a:latin typeface="Arial" panose="020B0604020202020204" pitchFamily="34" charset="0"/>
                          <a:cs typeface="Arial" panose="020B0604020202020204" pitchFamily="34" charset="0"/>
                        </a:rPr>
                        <a:t>Rel-16</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de-DE" sz="1100" dirty="0">
                          <a:solidFill>
                            <a:schemeClr val="tx1"/>
                          </a:solidFill>
                          <a:latin typeface="Arial" panose="020B0604020202020204" pitchFamily="34" charset="0"/>
                          <a:cs typeface="Arial" panose="020B0604020202020204" pitchFamily="34" charset="0"/>
                        </a:rPr>
                        <a:t>SP-251396	CR Pack on 5G_SLICE_ePA-KPI</a:t>
                      </a:r>
                      <a:endParaRPr lang="de-DE" altLang="de-DE" sz="11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23126069"/>
                  </a:ext>
                </a:extLst>
              </a:tr>
              <a:tr h="325300">
                <a:tc>
                  <a:txBody>
                    <a:bodyPr/>
                    <a:lstStyle/>
                    <a:p>
                      <a:r>
                        <a:rPr lang="en-GB" sz="1100" b="1" dirty="0">
                          <a:latin typeface="Arial" panose="020B0604020202020204" pitchFamily="34" charset="0"/>
                          <a:cs typeface="Arial" panose="020B0604020202020204" pitchFamily="34" charset="0"/>
                        </a:rPr>
                        <a:t>Rel-17</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de-DE" sz="1100" dirty="0">
                          <a:solidFill>
                            <a:schemeClr val="tx1"/>
                          </a:solidFill>
                          <a:latin typeface="Arial" panose="020B0604020202020204" pitchFamily="34" charset="0"/>
                          <a:cs typeface="Arial" panose="020B0604020202020204" pitchFamily="34" charset="0"/>
                        </a:rPr>
                        <a:t>SP-251399	CR Pack on MADCOL</a:t>
                      </a:r>
                      <a:endParaRPr lang="de-DE" altLang="de-DE" sz="11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96085758"/>
                  </a:ext>
                </a:extLst>
              </a:tr>
              <a:tr h="325300">
                <a:tc>
                  <a:txBody>
                    <a:bodyPr/>
                    <a:lstStyle/>
                    <a:p>
                      <a:r>
                        <a:rPr lang="en-GB" sz="1100" b="1" dirty="0">
                          <a:latin typeface="Arial" panose="020B0604020202020204" pitchFamily="34" charset="0"/>
                          <a:cs typeface="Arial" panose="020B0604020202020204" pitchFamily="34" charset="0"/>
                        </a:rPr>
                        <a:t>Rel-18</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SP-251380	CR Pack on TEI18</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SP-251389	CR Pack on 5GMDT_Ph2</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SP-251391	CR Pack on PM_KPI_5G_Ph3</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SP-251398	CR Pack on 5GSATB_CH</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SP-251400	CR Pack on AdNRM_ph2</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SP-251403	CR Pack on </a:t>
                      </a:r>
                      <a:r>
                        <a:rPr lang="en-US" altLang="zh-CN" sz="1100" dirty="0" err="1">
                          <a:solidFill>
                            <a:schemeClr val="tx1"/>
                          </a:solidFill>
                          <a:latin typeface="Arial" panose="020B0604020202020204" pitchFamily="34" charset="0"/>
                          <a:cs typeface="Arial" panose="020B0604020202020204" pitchFamily="34" charset="0"/>
                        </a:rPr>
                        <a:t>eSBMA</a:t>
                      </a:r>
                      <a:endParaRPr lang="en-US" altLang="zh-CN" sz="1100" dirty="0">
                        <a:solidFill>
                          <a:schemeClr val="tx1"/>
                        </a:solidFill>
                        <a:latin typeface="Arial" panose="020B0604020202020204" pitchFamily="34" charset="0"/>
                        <a:cs typeface="Arial" panose="020B0604020202020204" pitchFamily="34" charset="0"/>
                      </a:endParaRP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SP-251404	CR Pack on </a:t>
                      </a:r>
                      <a:r>
                        <a:rPr lang="en-US" altLang="zh-CN" sz="1100" dirty="0" err="1">
                          <a:solidFill>
                            <a:schemeClr val="tx1"/>
                          </a:solidFill>
                          <a:latin typeface="Arial" panose="020B0604020202020204" pitchFamily="34" charset="0"/>
                          <a:cs typeface="Arial" panose="020B0604020202020204" pitchFamily="34" charset="0"/>
                        </a:rPr>
                        <a:t>eECM</a:t>
                      </a:r>
                      <a:endParaRPr lang="de-DE" altLang="de-DE" sz="11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9591263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a:t>
            </a:r>
            <a:r>
              <a:rPr lang="en-GB" altLang="en-US" sz="2800" b="1" dirty="0">
                <a:solidFill>
                  <a:schemeClr val="tx1"/>
                </a:solidFill>
              </a:rPr>
              <a:t>Rel-19 Work and Maintenance</a:t>
            </a:r>
            <a:endParaRPr lang="de-DE" altLang="de-DE" sz="2800" b="1" dirty="0">
              <a:solidFill>
                <a:schemeClr val="tx1"/>
              </a:solidFill>
            </a:endParaRPr>
          </a:p>
        </p:txBody>
      </p:sp>
      <p:graphicFrame>
        <p:nvGraphicFramePr>
          <p:cNvPr id="2" name="Table 2">
            <a:extLst>
              <a:ext uri="{FF2B5EF4-FFF2-40B4-BE49-F238E27FC236}">
                <a16:creationId xmlns:a16="http://schemas.microsoft.com/office/drawing/2014/main" id="{379AC69B-8321-1C88-3DEB-B69975F954BA}"/>
              </a:ext>
            </a:extLst>
          </p:cNvPr>
          <p:cNvGraphicFramePr>
            <a:graphicFrameLocks noGrp="1"/>
          </p:cNvGraphicFramePr>
          <p:nvPr>
            <p:extLst>
              <p:ext uri="{D42A27DB-BD31-4B8C-83A1-F6EECF244321}">
                <p14:modId xmlns:p14="http://schemas.microsoft.com/office/powerpoint/2010/main" val="3850972090"/>
              </p:ext>
            </p:extLst>
          </p:nvPr>
        </p:nvGraphicFramePr>
        <p:xfrm>
          <a:off x="474187" y="1112808"/>
          <a:ext cx="8126551" cy="1927465"/>
        </p:xfrm>
        <a:graphic>
          <a:graphicData uri="http://schemas.openxmlformats.org/drawingml/2006/table">
            <a:tbl>
              <a:tblPr firstRow="1" firstCol="1" bandRow="1">
                <a:tableStyleId>{F5AB1C69-6EDB-4FF4-983F-18BD219EF322}</a:tableStyleId>
              </a:tblPr>
              <a:tblGrid>
                <a:gridCol w="514153">
                  <a:extLst>
                    <a:ext uri="{9D8B030D-6E8A-4147-A177-3AD203B41FA5}">
                      <a16:colId xmlns:a16="http://schemas.microsoft.com/office/drawing/2014/main" val="20000"/>
                    </a:ext>
                  </a:extLst>
                </a:gridCol>
                <a:gridCol w="2249712">
                  <a:extLst>
                    <a:ext uri="{9D8B030D-6E8A-4147-A177-3AD203B41FA5}">
                      <a16:colId xmlns:a16="http://schemas.microsoft.com/office/drawing/2014/main" val="20001"/>
                    </a:ext>
                  </a:extLst>
                </a:gridCol>
                <a:gridCol w="1140310">
                  <a:extLst>
                    <a:ext uri="{9D8B030D-6E8A-4147-A177-3AD203B41FA5}">
                      <a16:colId xmlns:a16="http://schemas.microsoft.com/office/drawing/2014/main" val="20002"/>
                    </a:ext>
                  </a:extLst>
                </a:gridCol>
                <a:gridCol w="845391">
                  <a:extLst>
                    <a:ext uri="{9D8B030D-6E8A-4147-A177-3AD203B41FA5}">
                      <a16:colId xmlns:a16="http://schemas.microsoft.com/office/drawing/2014/main" val="20003"/>
                    </a:ext>
                  </a:extLst>
                </a:gridCol>
                <a:gridCol w="660680">
                  <a:extLst>
                    <a:ext uri="{9D8B030D-6E8A-4147-A177-3AD203B41FA5}">
                      <a16:colId xmlns:a16="http://schemas.microsoft.com/office/drawing/2014/main" val="20004"/>
                    </a:ext>
                  </a:extLst>
                </a:gridCol>
                <a:gridCol w="634701">
                  <a:extLst>
                    <a:ext uri="{9D8B030D-6E8A-4147-A177-3AD203B41FA5}">
                      <a16:colId xmlns:a16="http://schemas.microsoft.com/office/drawing/2014/main" val="20005"/>
                    </a:ext>
                  </a:extLst>
                </a:gridCol>
                <a:gridCol w="613186">
                  <a:extLst>
                    <a:ext uri="{9D8B030D-6E8A-4147-A177-3AD203B41FA5}">
                      <a16:colId xmlns:a16="http://schemas.microsoft.com/office/drawing/2014/main" val="20006"/>
                    </a:ext>
                  </a:extLst>
                </a:gridCol>
                <a:gridCol w="1468418">
                  <a:extLst>
                    <a:ext uri="{9D8B030D-6E8A-4147-A177-3AD203B41FA5}">
                      <a16:colId xmlns:a16="http://schemas.microsoft.com/office/drawing/2014/main" val="3030872625"/>
                    </a:ext>
                  </a:extLst>
                </a:gridCol>
              </a:tblGrid>
              <a:tr h="364952">
                <a:tc>
                  <a:txBody>
                    <a:bodyPr/>
                    <a:lstStyle/>
                    <a:p>
                      <a:pPr algn="ctr">
                        <a:lnSpc>
                          <a:spcPct val="107000"/>
                        </a:lnSpc>
                        <a:spcAft>
                          <a:spcPts val="800"/>
                        </a:spcAft>
                      </a:pPr>
                      <a:r>
                        <a:rPr lang="en-GB" sz="90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Target (dd/mm/</a:t>
                      </a:r>
                      <a:r>
                        <a:rPr lang="en-GB" sz="900" dirty="0" err="1">
                          <a:solidFill>
                            <a:schemeClr val="tx1"/>
                          </a:solidFill>
                          <a:latin typeface="Arial "/>
                        </a:rPr>
                        <a:t>yyyy</a:t>
                      </a:r>
                      <a:r>
                        <a:rPr lang="en-GB" sz="900" dirty="0">
                          <a:solidFill>
                            <a:schemeClr val="tx1"/>
                          </a:solidFill>
                          <a:latin typeface="Arial "/>
                        </a:rPr>
                        <a:t>)</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tx1"/>
                          </a:solidFill>
                          <a:latin typeface="Arial "/>
                          <a:ea typeface="+mn-ea"/>
                          <a:cs typeface="+mn-cs"/>
                        </a:rPr>
                        <a:t>WID</a:t>
                      </a:r>
                      <a:endParaRPr lang="en-GB" sz="90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900" b="1" dirty="0">
                          <a:solidFill>
                            <a:srgbClr val="FF0000"/>
                          </a:solidFill>
                          <a:highlight>
                            <a:srgbClr val="00FFFF"/>
                          </a:highlight>
                          <a:latin typeface="+mn-lt"/>
                          <a:ea typeface="微软雅黑" panose="020B0503020204020204" pitchFamily="34" charset="-122"/>
                        </a:rPr>
                        <a:t>Change or comment</a:t>
                      </a:r>
                      <a:endParaRPr lang="en-GB" sz="900" b="1" kern="1200" dirty="0">
                        <a:solidFill>
                          <a:schemeClr val="lt1"/>
                        </a:solidFill>
                        <a:highlight>
                          <a:srgbClr val="00FFFF"/>
                        </a:highlight>
                        <a:latin typeface="Arial "/>
                        <a:ea typeface="+mn-ea"/>
                        <a:cs typeface="+mn-cs"/>
                      </a:endParaRPr>
                    </a:p>
                  </a:txBody>
                  <a:tcPr marL="36001" marR="36001" marT="0" marB="0" anchor="ctr"/>
                </a:tc>
                <a:extLst>
                  <a:ext uri="{0D108BD9-81ED-4DB2-BD59-A6C34878D82A}">
                    <a16:rowId xmlns:a16="http://schemas.microsoft.com/office/drawing/2014/main" val="10000"/>
                  </a:ext>
                </a:extLst>
              </a:tr>
              <a:tr h="243840">
                <a:tc>
                  <a:txBody>
                    <a:bodyPr/>
                    <a:lstStyle/>
                    <a:p>
                      <a:pPr algn="r" fontAlgn="b"/>
                      <a:r>
                        <a:rPr lang="en-US" altLang="zh-CN" sz="900" b="0" i="0" u="none" strike="noStrike">
                          <a:solidFill>
                            <a:srgbClr val="000000"/>
                          </a:solidFill>
                          <a:effectLst/>
                          <a:latin typeface="+mn-lt"/>
                          <a:ea typeface="宋体" panose="02010600030101010101" pitchFamily="2" charset="-122"/>
                        </a:rPr>
                        <a:t>1040015</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Charging Aspects of CAPIF</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FS_CAPIF_Ph2_CH</a:t>
                      </a:r>
                    </a:p>
                  </a:txBody>
                  <a:tcPr marL="7620" marR="7620" marT="7620" marB="0" anchor="b"/>
                </a:tc>
                <a:tc>
                  <a:txBody>
                    <a:bodyPr/>
                    <a:lstStyle/>
                    <a:p>
                      <a:pPr algn="ctr" fontAlgn="b"/>
                      <a:r>
                        <a:rPr lang="en-US" altLang="zh-CN" sz="900" b="0" i="0" u="none" strike="noStrike" dirty="0">
                          <a:solidFill>
                            <a:srgbClr val="000000"/>
                          </a:solidFill>
                          <a:effectLst/>
                          <a:latin typeface="+mn-lt"/>
                          <a:ea typeface="宋体" panose="02010600030101010101" pitchFamily="2" charset="-122"/>
                        </a:rPr>
                        <a:t>09/09/2024</a:t>
                      </a:r>
                    </a:p>
                  </a:txBody>
                  <a:tcPr marL="7620" marR="7620" marT="7620" marB="0" anchor="b"/>
                </a:tc>
                <a:tc>
                  <a:txBody>
                    <a:bodyPr/>
                    <a:lstStyle/>
                    <a:p>
                      <a:pPr algn="r" fontAlgn="b"/>
                      <a:r>
                        <a:rPr lang="en-US" altLang="zh-CN" sz="900" b="0" i="0" u="none" strike="noStrike" dirty="0">
                          <a:solidFill>
                            <a:srgbClr val="000000"/>
                          </a:solidFill>
                          <a:effectLst/>
                          <a:highlight>
                            <a:srgbClr val="00FFFF"/>
                          </a:highlight>
                          <a:latin typeface="+mn-lt"/>
                          <a:ea typeface="宋体" panose="02010600030101010101" pitchFamily="2" charset="-122"/>
                        </a:rPr>
                        <a:t>96%-&gt;100%</a:t>
                      </a:r>
                    </a:p>
                  </a:txBody>
                  <a:tcPr marL="7620" marR="7620" marT="7620" marB="0" anchor="b"/>
                </a:tc>
                <a:tc>
                  <a:txBody>
                    <a:bodyPr/>
                    <a:lstStyle/>
                    <a:p>
                      <a:pPr algn="ctr" fontAlgn="b"/>
                      <a:r>
                        <a:rPr lang="en-US" sz="900" b="0" i="0" u="sng" strike="noStrike">
                          <a:solidFill>
                            <a:srgbClr val="0000FF"/>
                          </a:solidFill>
                          <a:effectLst/>
                          <a:latin typeface="+mn-lt"/>
                          <a:ea typeface="宋体" panose="02010600030101010101" pitchFamily="2" charset="-122"/>
                          <a:hlinkClick r:id="rId2"/>
                        </a:rPr>
                        <a:t>SP-240981</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100%</a:t>
                      </a:r>
                    </a:p>
                  </a:txBody>
                  <a:tcPr marL="36001" marR="36001" marT="0" marB="0" anchor="ctr"/>
                </a:tc>
                <a:tc>
                  <a:txBody>
                    <a:bodyPr/>
                    <a:lstStyle/>
                    <a:p>
                      <a:pPr algn="ctr">
                        <a:lnSpc>
                          <a:spcPct val="107000"/>
                        </a:lnSpc>
                        <a:spcAft>
                          <a:spcPts val="800"/>
                        </a:spcAft>
                      </a:pPr>
                      <a:r>
                        <a:rPr lang="en-GB" sz="900" i="0" dirty="0">
                          <a:solidFill>
                            <a:schemeClr val="tx1"/>
                          </a:solidFill>
                          <a:highlight>
                            <a:srgbClr val="00FFFF"/>
                          </a:highlight>
                          <a:latin typeface="+mn-lt"/>
                        </a:rPr>
                        <a:t>Target date Dec 2024 moved at SA#106 to Mar 2025</a:t>
                      </a:r>
                      <a:br>
                        <a:rPr lang="en-GB" sz="900" i="0" dirty="0">
                          <a:solidFill>
                            <a:schemeClr val="tx1"/>
                          </a:solidFill>
                          <a:highlight>
                            <a:srgbClr val="00FFFF"/>
                          </a:highlight>
                          <a:latin typeface="+mn-lt"/>
                        </a:rPr>
                      </a:br>
                      <a:r>
                        <a:rPr lang="en-GB" sz="900" i="0" dirty="0">
                          <a:solidFill>
                            <a:schemeClr val="tx1"/>
                          </a:solidFill>
                          <a:highlight>
                            <a:srgbClr val="00FFFF"/>
                          </a:highlight>
                          <a:latin typeface="+mn-lt"/>
                        </a:rPr>
                        <a:t>This study was completed in Mar 2025</a:t>
                      </a:r>
                    </a:p>
                  </a:txBody>
                  <a:tcPr marL="36001" marR="36001" marT="0" marB="0" anchor="ctr"/>
                </a:tc>
                <a:extLst>
                  <a:ext uri="{0D108BD9-81ED-4DB2-BD59-A6C34878D82A}">
                    <a16:rowId xmlns:a16="http://schemas.microsoft.com/office/drawing/2014/main" val="357410148"/>
                  </a:ext>
                </a:extLst>
              </a:tr>
              <a:tr h="243840">
                <a:tc>
                  <a:txBody>
                    <a:bodyPr/>
                    <a:lstStyle/>
                    <a:p>
                      <a:pPr algn="r" fontAlgn="b"/>
                      <a:r>
                        <a:rPr lang="en-US" altLang="zh-CN" sz="900" b="0" i="0" u="none" strike="noStrike">
                          <a:solidFill>
                            <a:srgbClr val="000000"/>
                          </a:solidFill>
                          <a:effectLst/>
                          <a:latin typeface="+mn-lt"/>
                          <a:ea typeface="宋体" panose="02010600030101010101" pitchFamily="2" charset="-122"/>
                        </a:rPr>
                        <a:t>1070015</a:t>
                      </a:r>
                    </a:p>
                  </a:txBody>
                  <a:tcPr marL="7620" marR="7620" marT="7620" marB="0" anchor="b"/>
                </a:tc>
                <a:tc>
                  <a:txBody>
                    <a:bodyPr/>
                    <a:lstStyle/>
                    <a:p>
                      <a:pPr algn="l" fontAlgn="b"/>
                      <a:r>
                        <a:rPr lang="en-US" sz="900" b="1" i="0" u="none" strike="noStrike">
                          <a:solidFill>
                            <a:srgbClr val="000000"/>
                          </a:solidFill>
                          <a:effectLst/>
                          <a:latin typeface="+mn-lt"/>
                          <a:ea typeface="宋体" panose="02010600030101010101" pitchFamily="2" charset="-122"/>
                        </a:rPr>
                        <a:t>Charging aspects of CAPIF</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CH_CAPIF_EXT</a:t>
                      </a:r>
                    </a:p>
                  </a:txBody>
                  <a:tcPr marL="7620" marR="7620" marT="7620" marB="0" anchor="b"/>
                </a:tc>
                <a:tc>
                  <a:txBody>
                    <a:bodyPr/>
                    <a:lstStyle/>
                    <a:p>
                      <a:pPr algn="ctr" fontAlgn="b"/>
                      <a:r>
                        <a:rPr lang="en-US" altLang="zh-CN" sz="900" b="0" i="0" u="none" strike="noStrike" dirty="0">
                          <a:solidFill>
                            <a:srgbClr val="000000"/>
                          </a:solidFill>
                          <a:effectLst/>
                          <a:latin typeface="+mn-lt"/>
                          <a:ea typeface="宋体" panose="02010600030101010101" pitchFamily="2" charset="-122"/>
                        </a:rPr>
                        <a:t>09/09/2025</a:t>
                      </a:r>
                    </a:p>
                  </a:txBody>
                  <a:tcPr marL="7620" marR="7620" marT="7620" marB="0" anchor="b"/>
                </a:tc>
                <a:tc>
                  <a:txBody>
                    <a:bodyPr/>
                    <a:lstStyle/>
                    <a:p>
                      <a:pPr algn="r" fontAlgn="b"/>
                      <a:r>
                        <a:rPr lang="en-US" altLang="zh-CN" sz="900" b="0" i="0" u="none" strike="noStrike" dirty="0">
                          <a:solidFill>
                            <a:srgbClr val="000000"/>
                          </a:solidFill>
                          <a:effectLst/>
                          <a:highlight>
                            <a:srgbClr val="00FFFF"/>
                          </a:highlight>
                          <a:latin typeface="+mn-lt"/>
                          <a:ea typeface="宋体" panose="02010600030101010101" pitchFamily="2" charset="-122"/>
                        </a:rPr>
                        <a:t>96</a:t>
                      </a:r>
                      <a:r>
                        <a:rPr lang="en-US" altLang="zh-CN" sz="900" b="0" i="0" u="none" strike="noStrike" dirty="0">
                          <a:solidFill>
                            <a:srgbClr val="000000"/>
                          </a:solidFill>
                          <a:effectLst/>
                          <a:highlight>
                            <a:srgbClr val="00FFFF"/>
                          </a:highlight>
                          <a:latin typeface="+mn-lt"/>
                          <a:ea typeface="+mn-ea"/>
                        </a:rPr>
                        <a:t>%-&gt;100%</a:t>
                      </a:r>
                      <a:endParaRPr lang="en-US" altLang="zh-CN" sz="900" b="0" i="0" u="none" strike="noStrike" dirty="0">
                        <a:solidFill>
                          <a:srgbClr val="000000"/>
                        </a:solidFill>
                        <a:effectLst/>
                        <a:highlight>
                          <a:srgbClr val="00FFFF"/>
                        </a:highlight>
                        <a:latin typeface="+mn-lt"/>
                        <a:ea typeface="宋体" panose="02010600030101010101" pitchFamily="2" charset="-122"/>
                      </a:endParaRPr>
                    </a:p>
                  </a:txBody>
                  <a:tcPr marL="7620" marR="7620" marT="7620" marB="0" anchor="b"/>
                </a:tc>
                <a:tc>
                  <a:txBody>
                    <a:bodyPr/>
                    <a:lstStyle/>
                    <a:p>
                      <a:pPr algn="ctr" fontAlgn="b"/>
                      <a:r>
                        <a:rPr lang="en-US" sz="900" b="0" i="0" u="sng" strike="noStrike">
                          <a:solidFill>
                            <a:srgbClr val="0000FF"/>
                          </a:solidFill>
                          <a:effectLst/>
                          <a:latin typeface="+mn-lt"/>
                          <a:ea typeface="宋体" panose="02010600030101010101" pitchFamily="2" charset="-122"/>
                          <a:hlinkClick r:id="rId3"/>
                        </a:rPr>
                        <a:t>SP-250820</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900" i="0" dirty="0">
                          <a:solidFill>
                            <a:schemeClr val="tx1"/>
                          </a:solidFill>
                          <a:highlight>
                            <a:srgbClr val="00FFFF"/>
                          </a:highlight>
                          <a:latin typeface="+mn-lt"/>
                        </a:rPr>
                        <a:t>This work item was completed in Sep 2025</a:t>
                      </a:r>
                      <a:endParaRPr lang="en-GB" sz="900" i="0" dirty="0">
                        <a:solidFill>
                          <a:schemeClr val="tx1"/>
                        </a:solidFill>
                        <a:highlight>
                          <a:srgbClr val="00FFFF"/>
                        </a:highlight>
                        <a:latin typeface="+mn-lt"/>
                      </a:endParaRPr>
                    </a:p>
                  </a:txBody>
                  <a:tcPr marL="36001" marR="36001" marT="0" marB="0" anchor="ctr"/>
                </a:tc>
                <a:extLst>
                  <a:ext uri="{0D108BD9-81ED-4DB2-BD59-A6C34878D82A}">
                    <a16:rowId xmlns:a16="http://schemas.microsoft.com/office/drawing/2014/main" val="1032427755"/>
                  </a:ext>
                </a:extLst>
              </a:tr>
              <a:tr h="215251">
                <a:tc>
                  <a:txBody>
                    <a:bodyPr/>
                    <a:lstStyle/>
                    <a:p>
                      <a:pPr algn="r" fontAlgn="b"/>
                      <a:r>
                        <a:rPr lang="en-US" altLang="zh-CN" sz="900" b="0" i="0" u="none" strike="noStrike">
                          <a:solidFill>
                            <a:srgbClr val="000000"/>
                          </a:solidFill>
                          <a:effectLst/>
                          <a:latin typeface="+mn-lt"/>
                          <a:ea typeface="宋体" panose="02010600030101010101" pitchFamily="2" charset="-122"/>
                        </a:rPr>
                        <a:t>1080019</a:t>
                      </a:r>
                    </a:p>
                  </a:txBody>
                  <a:tcPr marL="7620" marR="7620" marT="7620" marB="0" anchor="b"/>
                </a:tc>
                <a:tc>
                  <a:txBody>
                    <a:bodyPr/>
                    <a:lstStyle/>
                    <a:p>
                      <a:pPr algn="l" fontAlgn="b"/>
                      <a:r>
                        <a:rPr lang="en-US" sz="900" b="1" i="0" u="none" strike="noStrike">
                          <a:solidFill>
                            <a:srgbClr val="000000"/>
                          </a:solidFill>
                          <a:effectLst/>
                          <a:latin typeface="+mn-lt"/>
                          <a:ea typeface="宋体" panose="02010600030101010101" pitchFamily="2" charset="-122"/>
                        </a:rPr>
                        <a:t>Converged Charging aspects of CAPIF Phase 3</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CAPIF_Ph3_con-CH</a:t>
                      </a:r>
                    </a:p>
                  </a:txBody>
                  <a:tcPr marL="7620" marR="7620" marT="7620" marB="0" anchor="b"/>
                </a:tc>
                <a:tc>
                  <a:txBody>
                    <a:bodyPr/>
                    <a:lstStyle/>
                    <a:p>
                      <a:pPr algn="ctr" fontAlgn="b"/>
                      <a:r>
                        <a:rPr lang="en-US" altLang="zh-CN" sz="900" b="0" i="0" u="none" strike="noStrike" dirty="0">
                          <a:solidFill>
                            <a:srgbClr val="000000"/>
                          </a:solidFill>
                          <a:effectLst/>
                          <a:latin typeface="+mn-lt"/>
                          <a:ea typeface="宋体" panose="02010600030101010101" pitchFamily="2" charset="-122"/>
                        </a:rPr>
                        <a:t>09/09/2025</a:t>
                      </a:r>
                    </a:p>
                  </a:txBody>
                  <a:tcPr marL="7620" marR="7620" marT="7620" marB="0" anchor="b"/>
                </a:tc>
                <a:tc>
                  <a:txBody>
                    <a:bodyPr/>
                    <a:lstStyle/>
                    <a:p>
                      <a:pPr algn="r" fontAlgn="b"/>
                      <a:r>
                        <a:rPr lang="en-US" altLang="zh-CN" sz="900" b="0" i="0" u="none" strike="noStrike">
                          <a:solidFill>
                            <a:srgbClr val="000000"/>
                          </a:solidFill>
                          <a:effectLst/>
                          <a:latin typeface="+mn-lt"/>
                          <a:ea typeface="宋体" panose="02010600030101010101" pitchFamily="2" charset="-122"/>
                        </a:rPr>
                        <a:t>96%</a:t>
                      </a:r>
                    </a:p>
                  </a:txBody>
                  <a:tcPr marL="7620" marR="7620" marT="7620" marB="0" anchor="b"/>
                </a:tc>
                <a:tc>
                  <a:txBody>
                    <a:bodyPr/>
                    <a:lstStyle/>
                    <a:p>
                      <a:pPr algn="ctr" fontAlgn="b"/>
                      <a:r>
                        <a:rPr lang="en-US" sz="900" b="0" i="0" u="sng" strike="noStrike">
                          <a:solidFill>
                            <a:srgbClr val="0000FF"/>
                          </a:solidFill>
                          <a:effectLst/>
                          <a:latin typeface="+mn-lt"/>
                          <a:ea typeface="宋体" panose="02010600030101010101" pitchFamily="2" charset="-122"/>
                          <a:hlinkClick r:id="rId4"/>
                        </a:rPr>
                        <a:t>SP-251027</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tc>
                  <a:txBody>
                    <a:bodyPr/>
                    <a:lstStyle/>
                    <a:p>
                      <a:pPr algn="ctr">
                        <a:lnSpc>
                          <a:spcPct val="107000"/>
                        </a:lnSpc>
                        <a:spcAft>
                          <a:spcPts val="800"/>
                        </a:spcAft>
                      </a:pPr>
                      <a:r>
                        <a:rPr lang="en-GB" sz="900" i="0" dirty="0">
                          <a:solidFill>
                            <a:schemeClr val="tx1"/>
                          </a:solidFill>
                          <a:highlight>
                            <a:srgbClr val="FF0000"/>
                          </a:highlight>
                          <a:latin typeface="+mn-lt"/>
                        </a:rPr>
                        <a:t>This item should be removed.</a:t>
                      </a:r>
                    </a:p>
                  </a:txBody>
                  <a:tcPr marL="36001" marR="36001" marT="0" marB="0" anchor="ctr"/>
                </a:tc>
                <a:extLst>
                  <a:ext uri="{0D108BD9-81ED-4DB2-BD59-A6C34878D82A}">
                    <a16:rowId xmlns:a16="http://schemas.microsoft.com/office/drawing/2014/main" val="827556753"/>
                  </a:ext>
                </a:extLst>
              </a:tr>
              <a:tr h="243840">
                <a:tc>
                  <a:txBody>
                    <a:bodyPr/>
                    <a:lstStyle/>
                    <a:p>
                      <a:pPr algn="r" fontAlgn="b"/>
                      <a:r>
                        <a:rPr lang="en-US" altLang="zh-CN" sz="900" b="0" i="0" u="none" strike="noStrike">
                          <a:solidFill>
                            <a:srgbClr val="000000"/>
                          </a:solidFill>
                          <a:effectLst/>
                          <a:latin typeface="+mn-lt"/>
                          <a:ea typeface="宋体" panose="02010600030101010101" pitchFamily="2" charset="-122"/>
                        </a:rPr>
                        <a:t>1090014</a:t>
                      </a:r>
                    </a:p>
                  </a:txBody>
                  <a:tcPr marL="7620" marR="7620" marT="7620" marB="0" anchor="b"/>
                </a:tc>
                <a:tc>
                  <a:txBody>
                    <a:bodyPr/>
                    <a:lstStyle/>
                    <a:p>
                      <a:pPr algn="l" fontAlgn="b"/>
                      <a:r>
                        <a:rPr lang="en-US" sz="900" b="1" i="0" u="none" strike="noStrike">
                          <a:solidFill>
                            <a:srgbClr val="000000"/>
                          </a:solidFill>
                          <a:effectLst/>
                          <a:latin typeface="+mn-lt"/>
                          <a:ea typeface="宋体" panose="02010600030101010101" pitchFamily="2" charset="-122"/>
                        </a:rPr>
                        <a:t>Charging aspects of MINT</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MINT-CH</a:t>
                      </a:r>
                    </a:p>
                  </a:txBody>
                  <a:tcPr marL="7620" marR="7620" marT="7620" marB="0" anchor="b"/>
                </a:tc>
                <a:tc>
                  <a:txBody>
                    <a:bodyPr/>
                    <a:lstStyle/>
                    <a:p>
                      <a:pPr algn="ctr" fontAlgn="b"/>
                      <a:r>
                        <a:rPr lang="en-US" altLang="zh-CN" sz="900" b="0" i="0" u="none" strike="noStrike" dirty="0">
                          <a:solidFill>
                            <a:srgbClr val="000000"/>
                          </a:solidFill>
                          <a:effectLst/>
                          <a:latin typeface="+mn-lt"/>
                          <a:ea typeface="宋体" panose="02010600030101010101" pitchFamily="2" charset="-122"/>
                        </a:rPr>
                        <a:t>09/09/2025</a:t>
                      </a:r>
                    </a:p>
                  </a:txBody>
                  <a:tcPr marL="7620" marR="7620" marT="7620" marB="0" anchor="b"/>
                </a:tc>
                <a:tc>
                  <a:txBody>
                    <a:bodyPr/>
                    <a:lstStyle/>
                    <a:p>
                      <a:pPr algn="r" fontAlgn="b"/>
                      <a:r>
                        <a:rPr lang="en-US" altLang="zh-CN" sz="900" b="0" i="0" u="none" strike="noStrike" dirty="0">
                          <a:solidFill>
                            <a:srgbClr val="000000"/>
                          </a:solidFill>
                          <a:effectLst/>
                          <a:highlight>
                            <a:srgbClr val="00FFFF"/>
                          </a:highlight>
                          <a:latin typeface="+mn-lt"/>
                          <a:ea typeface="宋体" panose="02010600030101010101" pitchFamily="2" charset="-122"/>
                        </a:rPr>
                        <a:t>30</a:t>
                      </a:r>
                      <a:r>
                        <a:rPr lang="en-US" altLang="zh-CN" sz="900" b="0" i="0" u="none" strike="noStrike" dirty="0">
                          <a:solidFill>
                            <a:srgbClr val="000000"/>
                          </a:solidFill>
                          <a:effectLst/>
                          <a:highlight>
                            <a:srgbClr val="00FFFF"/>
                          </a:highlight>
                          <a:latin typeface="+mn-lt"/>
                          <a:ea typeface="+mn-ea"/>
                        </a:rPr>
                        <a:t>%-&gt;100%</a:t>
                      </a:r>
                      <a:endParaRPr lang="en-US" altLang="zh-CN" sz="900" b="0" i="0" u="none" strike="noStrike" dirty="0">
                        <a:solidFill>
                          <a:srgbClr val="000000"/>
                        </a:solidFill>
                        <a:effectLst/>
                        <a:highlight>
                          <a:srgbClr val="00FFFF"/>
                        </a:highlight>
                        <a:latin typeface="+mn-lt"/>
                        <a:ea typeface="宋体" panose="02010600030101010101" pitchFamily="2" charset="-122"/>
                      </a:endParaRPr>
                    </a:p>
                  </a:txBody>
                  <a:tcPr marL="7620" marR="7620" marT="7620" marB="0" anchor="b"/>
                </a:tc>
                <a:tc>
                  <a:txBody>
                    <a:bodyPr/>
                    <a:lstStyle/>
                    <a:p>
                      <a:pPr algn="ctr" fontAlgn="b"/>
                      <a:r>
                        <a:rPr lang="en-US" sz="900" b="0" i="0" u="sng" strike="noStrike">
                          <a:solidFill>
                            <a:srgbClr val="0000FF"/>
                          </a:solidFill>
                          <a:effectLst/>
                          <a:latin typeface="+mn-lt"/>
                          <a:ea typeface="宋体" panose="02010600030101010101" pitchFamily="2" charset="-122"/>
                          <a:hlinkClick r:id="rId5"/>
                        </a:rPr>
                        <a:t>SP-251262</a:t>
                      </a:r>
                      <a:endParaRPr lang="en-US" sz="900" b="0" i="0" u="sng" strike="noStrike">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900" i="0" dirty="0">
                          <a:solidFill>
                            <a:schemeClr val="tx1"/>
                          </a:solidFill>
                          <a:highlight>
                            <a:srgbClr val="00FFFF"/>
                          </a:highlight>
                          <a:latin typeface="+mn-lt"/>
                        </a:rPr>
                        <a:t>This work item was completed in Sep 2025</a:t>
                      </a:r>
                      <a:endParaRPr lang="en-GB" sz="900" i="0" dirty="0">
                        <a:solidFill>
                          <a:schemeClr val="tx1"/>
                        </a:solidFill>
                        <a:highlight>
                          <a:srgbClr val="00FFFF"/>
                        </a:highlight>
                        <a:latin typeface="+mn-lt"/>
                      </a:endParaRPr>
                    </a:p>
                  </a:txBody>
                  <a:tcPr marL="36001" marR="36001" marT="0" marB="0" anchor="ctr"/>
                </a:tc>
                <a:extLst>
                  <a:ext uri="{0D108BD9-81ED-4DB2-BD59-A6C34878D82A}">
                    <a16:rowId xmlns:a16="http://schemas.microsoft.com/office/drawing/2014/main" val="2024457355"/>
                  </a:ext>
                </a:extLst>
              </a:tr>
              <a:tr h="192705">
                <a:tc>
                  <a:txBody>
                    <a:bodyPr/>
                    <a:lstStyle/>
                    <a:p>
                      <a:pPr algn="r" fontAlgn="b"/>
                      <a:r>
                        <a:rPr lang="en-US" altLang="zh-CN" sz="900" b="0" i="0" u="none" strike="noStrike">
                          <a:solidFill>
                            <a:srgbClr val="000000"/>
                          </a:solidFill>
                          <a:effectLst/>
                          <a:latin typeface="+mn-lt"/>
                          <a:ea typeface="宋体" panose="02010600030101010101" pitchFamily="2" charset="-122"/>
                        </a:rPr>
                        <a:t>1060015</a:t>
                      </a:r>
                    </a:p>
                  </a:txBody>
                  <a:tcPr marL="7620" marR="7620" marT="7620" marB="0" anchor="b"/>
                </a:tc>
                <a:tc>
                  <a:txBody>
                    <a:bodyPr/>
                    <a:lstStyle/>
                    <a:p>
                      <a:pPr algn="l" fontAlgn="b"/>
                      <a:r>
                        <a:rPr lang="en-US" sz="900" b="1" i="0" u="none" strike="noStrike">
                          <a:solidFill>
                            <a:srgbClr val="0070C0"/>
                          </a:solidFill>
                          <a:effectLst/>
                          <a:latin typeface="+mn-lt"/>
                          <a:ea typeface="宋体" panose="02010600030101010101" pitchFamily="2" charset="-122"/>
                        </a:rPr>
                        <a:t>Management of IAB nodes</a:t>
                      </a:r>
                    </a:p>
                  </a:txBody>
                  <a:tcPr marL="7620" marR="7620" marT="7620" marB="0" anchor="b"/>
                </a:tc>
                <a:tc>
                  <a:txBody>
                    <a:bodyPr/>
                    <a:lstStyle/>
                    <a:p>
                      <a:pPr algn="l" fontAlgn="b"/>
                      <a:r>
                        <a:rPr lang="en-US" sz="900" b="0" i="0" u="none" strike="noStrike" dirty="0" err="1">
                          <a:solidFill>
                            <a:srgbClr val="000000"/>
                          </a:solidFill>
                          <a:effectLst/>
                          <a:latin typeface="+mn-lt"/>
                          <a:ea typeface="宋体" panose="02010600030101010101" pitchFamily="2" charset="-122"/>
                        </a:rPr>
                        <a:t>NR_mobile_IAB_OAM</a:t>
                      </a:r>
                      <a:endParaRPr lang="en-US" sz="900" b="0" i="0" u="none" strike="noStrike" dirty="0">
                        <a:solidFill>
                          <a:srgbClr val="000000"/>
                        </a:solidFill>
                        <a:effectLst/>
                        <a:latin typeface="+mn-lt"/>
                        <a:ea typeface="宋体" panose="02010600030101010101" pitchFamily="2" charset="-122"/>
                      </a:endParaRPr>
                    </a:p>
                  </a:txBody>
                  <a:tcPr marL="7620" marR="7620" marT="7620" marB="0" anchor="b"/>
                </a:tc>
                <a:tc>
                  <a:txBody>
                    <a:bodyPr/>
                    <a:lstStyle/>
                    <a:p>
                      <a:pPr algn="ctr" fontAlgn="b"/>
                      <a:r>
                        <a:rPr lang="en-US" altLang="zh-CN" sz="900" b="0" i="0" u="none" strike="noStrike" dirty="0">
                          <a:solidFill>
                            <a:srgbClr val="000000"/>
                          </a:solidFill>
                          <a:effectLst/>
                          <a:latin typeface="+mn-lt"/>
                          <a:ea typeface="宋体" panose="02010600030101010101" pitchFamily="2" charset="-122"/>
                        </a:rPr>
                        <a:t>12/12/2025</a:t>
                      </a:r>
                    </a:p>
                  </a:txBody>
                  <a:tcPr marL="7620" marR="7620" marT="7620"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90%</a:t>
                      </a:r>
                    </a:p>
                  </a:txBody>
                  <a:tcPr marL="7620" marR="7620" marT="7620" marB="0" anchor="b"/>
                </a:tc>
                <a:tc>
                  <a:txBody>
                    <a:bodyPr/>
                    <a:lstStyle/>
                    <a:p>
                      <a:pPr algn="ctr" fontAlgn="b"/>
                      <a:r>
                        <a:rPr lang="en-US" sz="900" b="0" i="0" u="sng" strike="noStrike" dirty="0">
                          <a:solidFill>
                            <a:srgbClr val="0000FF"/>
                          </a:solidFill>
                          <a:effectLst/>
                          <a:latin typeface="+mn-lt"/>
                          <a:ea typeface="宋体" panose="02010600030101010101" pitchFamily="2" charset="-122"/>
                          <a:hlinkClick r:id="rId6"/>
                        </a:rPr>
                        <a:t>SP-241948</a:t>
                      </a:r>
                      <a:endParaRPr lang="en-US" sz="900" b="0" i="0" u="sng" strike="noStrike" dirty="0">
                        <a:solidFill>
                          <a:srgbClr val="0000FF"/>
                        </a:solidFill>
                        <a:effectLst/>
                        <a:latin typeface="+mn-lt"/>
                        <a:ea typeface="宋体" panose="02010600030101010101" pitchFamily="2" charset="-122"/>
                      </a:endParaRPr>
                    </a:p>
                  </a:txBody>
                  <a:tcPr marL="7620" marR="7620" marT="7620" marB="0" anchor="b"/>
                </a:tc>
                <a:tc>
                  <a:txBody>
                    <a:bodyPr/>
                    <a:lstStyle/>
                    <a:p>
                      <a:pPr algn="ctr">
                        <a:lnSpc>
                          <a:spcPct val="107000"/>
                        </a:lnSpc>
                        <a:spcAft>
                          <a:spcPts val="800"/>
                        </a:spcAft>
                      </a:pPr>
                      <a:r>
                        <a:rPr lang="en-GB" sz="900" i="0" dirty="0">
                          <a:solidFill>
                            <a:srgbClr val="FF0000"/>
                          </a:solidFill>
                          <a:latin typeface="+mn-lt"/>
                        </a:rPr>
                        <a:t>100%</a:t>
                      </a:r>
                    </a:p>
                  </a:txBody>
                  <a:tcPr marL="36001" marR="36001" marT="0" marB="0" anchor="ctr"/>
                </a:tc>
                <a:tc>
                  <a:txBody>
                    <a:bodyPr/>
                    <a:lstStyle/>
                    <a:p>
                      <a:pPr algn="ctr">
                        <a:lnSpc>
                          <a:spcPct val="107000"/>
                        </a:lnSpc>
                        <a:spcAft>
                          <a:spcPts val="800"/>
                        </a:spcAft>
                      </a:pPr>
                      <a:endParaRPr lang="en-GB" sz="900" i="0" dirty="0">
                        <a:solidFill>
                          <a:srgbClr val="FF0000"/>
                        </a:solidFill>
                        <a:latin typeface="+mn-lt"/>
                      </a:endParaRPr>
                    </a:p>
                  </a:txBody>
                  <a:tcPr marL="36001" marR="36001" marT="0" marB="0" anchor="ctr"/>
                </a:tc>
                <a:extLst>
                  <a:ext uri="{0D108BD9-81ED-4DB2-BD59-A6C34878D82A}">
                    <a16:rowId xmlns:a16="http://schemas.microsoft.com/office/drawing/2014/main" val="2904063804"/>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199dcaf0-96ce-4e65-9ae8-79a6ae4aa63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2ca8e41a-b3d0-462f-857c-48a93d48cc9b"/>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85819</TotalTime>
  <Words>7612</Words>
  <Application>Microsoft Office PowerPoint</Application>
  <PresentationFormat>On-screen Show (16:9)</PresentationFormat>
  <Paragraphs>1394</Paragraphs>
  <Slides>48</Slides>
  <Notes>7</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48</vt:i4>
      </vt:variant>
    </vt:vector>
  </HeadingPairs>
  <TitlesOfParts>
    <vt:vector size="65" baseType="lpstr">
      <vt:lpstr>Arial </vt:lpstr>
      <vt:lpstr>Gulim</vt:lpstr>
      <vt:lpstr>Malgun Gothic</vt:lpstr>
      <vt:lpstr>Microsoft YaHei UI</vt:lpstr>
      <vt:lpstr>Montserrat</vt:lpstr>
      <vt:lpstr>MS PGothic</vt:lpstr>
      <vt:lpstr>MS PGothic</vt:lpstr>
      <vt:lpstr>PMingLiU</vt:lpstr>
      <vt:lpstr>等线</vt:lpstr>
      <vt:lpstr>宋体</vt:lpstr>
      <vt:lpstr>宋体</vt:lpstr>
      <vt:lpstr>微软雅黑</vt:lpstr>
      <vt:lpstr>Arial</vt:lpstr>
      <vt:lpstr>Calibri</vt:lpstr>
      <vt:lpstr>Times New Roman</vt:lpstr>
      <vt:lpstr>Wingdings</vt:lpstr>
      <vt:lpstr>Office Theme</vt:lpstr>
      <vt:lpstr>PowerPoint Presentation</vt:lpstr>
      <vt:lpstr>Contents</vt:lpstr>
      <vt:lpstr>1) General Aspects – SA5 Officials</vt:lpstr>
      <vt:lpstr>1) General Aspects – SA5 meetings</vt:lpstr>
      <vt:lpstr>1) General Aspects – Acknowledgements</vt:lpstr>
      <vt:lpstr>1) General Aspects – SA5 statistics</vt:lpstr>
      <vt:lpstr>1) General Aspects – SA5 statistics</vt:lpstr>
      <vt:lpstr>2.1) Rel-18 and before Maintenance</vt:lpstr>
      <vt:lpstr>2.2) Rel-19 Work and Maintenance</vt:lpstr>
      <vt:lpstr>2.2) Rel-19 Work and Maintenance</vt:lpstr>
      <vt:lpstr>2.2) Rel-19 SID/WID: NR_MOBILE_IAB_OAM</vt:lpstr>
      <vt:lpstr>2.3) Rel-20 5G-A Work and Maintenance</vt:lpstr>
      <vt:lpstr>2.3) Rel-20 5G-A Work and Maintenance Overview</vt:lpstr>
      <vt:lpstr>1) General Aspects – SA5 OAM Rel-20 statistics</vt:lpstr>
      <vt:lpstr>2.3) Rel-20 5G-A SID/WID: FS_Cloud_OAM</vt:lpstr>
      <vt:lpstr>2.3) Rel-20 5G-A SID/WID: FS_IDMS_MN_Ph4</vt:lpstr>
      <vt:lpstr>2.3) Rel-20 5G-A SID/WID: FS_AIML_MGT_Ph3</vt:lpstr>
      <vt:lpstr>2.3) Rel-20 5G-A SID/WID: FS_NDT_Ph2</vt:lpstr>
      <vt:lpstr>2.3) Rel-20 5G-A SID/WID: FS_SBMA_Ph4</vt:lpstr>
      <vt:lpstr>2.3) Rel-20 5G-A SID/WID: FS_Energy_Ph4_OAM</vt:lpstr>
      <vt:lpstr>2.3) Rel-20 5G-A SID/WID: FS_eMDAS_Ph4</vt:lpstr>
      <vt:lpstr>2.3) Rel-20 5G-A SID/WID: FS_MADCOL_Ph3</vt:lpstr>
      <vt:lpstr>2.3) Rel-20 5G-A SID/WID: FS_EnExpo</vt:lpstr>
      <vt:lpstr>2.3) Rel-20 5G-A SID/WID: FS_CCLM_Ph2</vt:lpstr>
      <vt:lpstr>2.3) Rel-20 5G-A SID/WID: AdNRM_Ph4-OAM</vt:lpstr>
      <vt:lpstr>2.3) Rel-20 5G-A SID/WID: PM_KPI_Trace_MDT_QoE-OAM</vt:lpstr>
      <vt:lpstr>2.3) Rel-20 5G-A SID/WID: NWDAF_Ph3-OAM</vt:lpstr>
      <vt:lpstr>2.3) Rel-20 5G-A SID/WID: XRM_Ph2-OAM</vt:lpstr>
      <vt:lpstr>2.3) Rel-20 5G-A SID/WID: FS_UMMR_OAM</vt:lpstr>
      <vt:lpstr>2.4) Rel-20 6G Study  </vt:lpstr>
      <vt:lpstr>2.4) Rel-20 6G Study  </vt:lpstr>
      <vt:lpstr>3) SA5 Work Planning: 5GA TU budget</vt:lpstr>
      <vt:lpstr>3) SA5 Work Planning: Rel-20 5GA </vt:lpstr>
      <vt:lpstr>3) SA5 Work Planning: 6G TU budget</vt:lpstr>
      <vt:lpstr>3) SA5 Work Planning: Rel-20 6G </vt:lpstr>
      <vt:lpstr>3) SAx Work Planning: 6G Study </vt:lpstr>
      <vt:lpstr>4) External SDOs interaction       (including IETF dependencies) </vt:lpstr>
      <vt:lpstr>5) Collected Items requiring action from SA</vt:lpstr>
      <vt:lpstr>6) Documents for Information and Approval</vt:lpstr>
      <vt:lpstr>6) Documents for Information and Approval</vt:lpstr>
      <vt:lpstr>6) Documents for Information and Approval</vt:lpstr>
      <vt:lpstr>SA5 Charging SWG</vt:lpstr>
      <vt:lpstr>1) General Aspects – SA5 Charging SWG statistics</vt:lpstr>
      <vt:lpstr>2.3) Rel-20 5G-A WID: XRM_Ph2-CH</vt:lpstr>
      <vt:lpstr>2.3) Rel-20 5G-A SID: FS_CAPIF_Ph3-CH</vt:lpstr>
      <vt:lpstr>2.3) Rel-20 5G-A SID: FS_RoamRe_CH</vt:lpstr>
      <vt:lpstr>2.4) Rel-20 6G Study: FS_6G_CH</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ZL</cp:lastModifiedBy>
  <cp:revision>2639</cp:revision>
  <cp:lastPrinted>2017-02-24T12:37:51Z</cp:lastPrinted>
  <dcterms:created xsi:type="dcterms:W3CDTF">2008-08-30T09:32:10Z</dcterms:created>
  <dcterms:modified xsi:type="dcterms:W3CDTF">2025-12-01T12:41:26Z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